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D03"/>
    <a:srgbClr val="1C21E4"/>
    <a:srgbClr val="F6200A"/>
    <a:srgbClr val="CD2FD1"/>
    <a:srgbClr val="FF98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1260" y="-14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5"/>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8" indent="0" algn="ctr">
              <a:buNone/>
              <a:defRPr sz="1125"/>
            </a:lvl2pPr>
            <a:lvl3pPr marL="514356" indent="0" algn="ctr">
              <a:buNone/>
              <a:defRPr sz="1013"/>
            </a:lvl3pPr>
            <a:lvl4pPr marL="771535" indent="0" algn="ctr">
              <a:buNone/>
              <a:defRPr sz="900"/>
            </a:lvl4pPr>
            <a:lvl5pPr marL="1028713" indent="0" algn="ctr">
              <a:buNone/>
              <a:defRPr sz="900"/>
            </a:lvl5pPr>
            <a:lvl6pPr marL="1285891" indent="0" algn="ctr">
              <a:buNone/>
              <a:defRPr sz="900"/>
            </a:lvl6pPr>
            <a:lvl7pPr marL="1543069" indent="0" algn="ctr">
              <a:buNone/>
              <a:defRPr sz="900"/>
            </a:lvl7pPr>
            <a:lvl8pPr marL="1800248" indent="0" algn="ctr">
              <a:buNone/>
              <a:defRPr sz="900"/>
            </a:lvl8pPr>
            <a:lvl9pPr marL="2057426"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247294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1153256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408616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109785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8"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8" y="6629227"/>
            <a:ext cx="5915025" cy="2166937"/>
          </a:xfrm>
        </p:spPr>
        <p:txBody>
          <a:bodyPr/>
          <a:lstStyle>
            <a:lvl1pPr marL="0" indent="0">
              <a:buNone/>
              <a:defRPr sz="1350">
                <a:solidFill>
                  <a:schemeClr val="tx1">
                    <a:tint val="75000"/>
                  </a:schemeClr>
                </a:solidFill>
              </a:defRPr>
            </a:lvl1pPr>
            <a:lvl2pPr marL="257178" indent="0">
              <a:buNone/>
              <a:defRPr sz="1125">
                <a:solidFill>
                  <a:schemeClr val="tx1">
                    <a:tint val="75000"/>
                  </a:schemeClr>
                </a:solidFill>
              </a:defRPr>
            </a:lvl2pPr>
            <a:lvl3pPr marL="514356" indent="0">
              <a:buNone/>
              <a:defRPr sz="1013">
                <a:solidFill>
                  <a:schemeClr val="tx1">
                    <a:tint val="75000"/>
                  </a:schemeClr>
                </a:solidFill>
              </a:defRPr>
            </a:lvl3pPr>
            <a:lvl4pPr marL="771535" indent="0">
              <a:buNone/>
              <a:defRPr sz="900">
                <a:solidFill>
                  <a:schemeClr val="tx1">
                    <a:tint val="75000"/>
                  </a:schemeClr>
                </a:solidFill>
              </a:defRPr>
            </a:lvl4pPr>
            <a:lvl5pPr marL="1028713" indent="0">
              <a:buNone/>
              <a:defRPr sz="900">
                <a:solidFill>
                  <a:schemeClr val="tx1">
                    <a:tint val="75000"/>
                  </a:schemeClr>
                </a:solidFill>
              </a:defRPr>
            </a:lvl5pPr>
            <a:lvl6pPr marL="1285891" indent="0">
              <a:buNone/>
              <a:defRPr sz="900">
                <a:solidFill>
                  <a:schemeClr val="tx1">
                    <a:tint val="75000"/>
                  </a:schemeClr>
                </a:solidFill>
              </a:defRPr>
            </a:lvl6pPr>
            <a:lvl7pPr marL="1543069" indent="0">
              <a:buNone/>
              <a:defRPr sz="900">
                <a:solidFill>
                  <a:schemeClr val="tx1">
                    <a:tint val="75000"/>
                  </a:schemeClr>
                </a:solidFill>
              </a:defRPr>
            </a:lvl7pPr>
            <a:lvl8pPr marL="1800248" indent="0">
              <a:buNone/>
              <a:defRPr sz="900">
                <a:solidFill>
                  <a:schemeClr val="tx1">
                    <a:tint val="75000"/>
                  </a:schemeClr>
                </a:solidFill>
              </a:defRPr>
            </a:lvl8pPr>
            <a:lvl9pPr marL="2057426"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165848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20754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2" y="527403"/>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3" y="2428346"/>
            <a:ext cx="2901255" cy="1190095"/>
          </a:xfrm>
        </p:spPr>
        <p:txBody>
          <a:bodyPr anchor="b"/>
          <a:lstStyle>
            <a:lvl1pPr marL="0" indent="0">
              <a:buNone/>
              <a:defRPr sz="1350" b="1"/>
            </a:lvl1pPr>
            <a:lvl2pPr marL="257178" indent="0">
              <a:buNone/>
              <a:defRPr sz="1125" b="1"/>
            </a:lvl2pPr>
            <a:lvl3pPr marL="514356" indent="0">
              <a:buNone/>
              <a:defRPr sz="1013" b="1"/>
            </a:lvl3pPr>
            <a:lvl4pPr marL="771535" indent="0">
              <a:buNone/>
              <a:defRPr sz="900" b="1"/>
            </a:lvl4pPr>
            <a:lvl5pPr marL="1028713" indent="0">
              <a:buNone/>
              <a:defRPr sz="900" b="1"/>
            </a:lvl5pPr>
            <a:lvl6pPr marL="1285891" indent="0">
              <a:buNone/>
              <a:defRPr sz="900" b="1"/>
            </a:lvl6pPr>
            <a:lvl7pPr marL="1543069" indent="0">
              <a:buNone/>
              <a:defRPr sz="900" b="1"/>
            </a:lvl7pPr>
            <a:lvl8pPr marL="1800248" indent="0">
              <a:buNone/>
              <a:defRPr sz="900" b="1"/>
            </a:lvl8pPr>
            <a:lvl9pPr marL="2057426"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3" y="3618443"/>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5" y="2428346"/>
            <a:ext cx="2915543" cy="1190095"/>
          </a:xfrm>
        </p:spPr>
        <p:txBody>
          <a:bodyPr anchor="b"/>
          <a:lstStyle>
            <a:lvl1pPr marL="0" indent="0">
              <a:buNone/>
              <a:defRPr sz="1350" b="1"/>
            </a:lvl1pPr>
            <a:lvl2pPr marL="257178" indent="0">
              <a:buNone/>
              <a:defRPr sz="1125" b="1"/>
            </a:lvl2pPr>
            <a:lvl3pPr marL="514356" indent="0">
              <a:buNone/>
              <a:defRPr sz="1013" b="1"/>
            </a:lvl3pPr>
            <a:lvl4pPr marL="771535" indent="0">
              <a:buNone/>
              <a:defRPr sz="900" b="1"/>
            </a:lvl4pPr>
            <a:lvl5pPr marL="1028713" indent="0">
              <a:buNone/>
              <a:defRPr sz="900" b="1"/>
            </a:lvl5pPr>
            <a:lvl6pPr marL="1285891" indent="0">
              <a:buNone/>
              <a:defRPr sz="900" b="1"/>
            </a:lvl6pPr>
            <a:lvl7pPr marL="1543069" indent="0">
              <a:buNone/>
              <a:defRPr sz="900" b="1"/>
            </a:lvl7pPr>
            <a:lvl8pPr marL="1800248" indent="0">
              <a:buNone/>
              <a:defRPr sz="900" b="1"/>
            </a:lvl8pPr>
            <a:lvl9pPr marL="2057426"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5" y="3618443"/>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199022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1432672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636717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5" y="1426281"/>
            <a:ext cx="3471863" cy="7039680"/>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900"/>
            </a:lvl1pPr>
            <a:lvl2pPr marL="257178" indent="0">
              <a:buNone/>
              <a:defRPr sz="788"/>
            </a:lvl2pPr>
            <a:lvl3pPr marL="514356" indent="0">
              <a:buNone/>
              <a:defRPr sz="675"/>
            </a:lvl3pPr>
            <a:lvl4pPr marL="771535" indent="0">
              <a:buNone/>
              <a:defRPr sz="563"/>
            </a:lvl4pPr>
            <a:lvl5pPr marL="1028713" indent="0">
              <a:buNone/>
              <a:defRPr sz="563"/>
            </a:lvl5pPr>
            <a:lvl6pPr marL="1285891" indent="0">
              <a:buNone/>
              <a:defRPr sz="563"/>
            </a:lvl6pPr>
            <a:lvl7pPr marL="1543069" indent="0">
              <a:buNone/>
              <a:defRPr sz="563"/>
            </a:lvl7pPr>
            <a:lvl8pPr marL="1800248" indent="0">
              <a:buNone/>
              <a:defRPr sz="563"/>
            </a:lvl8pPr>
            <a:lvl9pPr marL="2057426"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036503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5" y="1426281"/>
            <a:ext cx="3471863" cy="7039680"/>
          </a:xfrm>
        </p:spPr>
        <p:txBody>
          <a:bodyPr/>
          <a:lstStyle>
            <a:lvl1pPr marL="0" indent="0">
              <a:buNone/>
              <a:defRPr sz="1800"/>
            </a:lvl1pPr>
            <a:lvl2pPr marL="257178" indent="0">
              <a:buNone/>
              <a:defRPr sz="1575"/>
            </a:lvl2pPr>
            <a:lvl3pPr marL="514356" indent="0">
              <a:buNone/>
              <a:defRPr sz="1350"/>
            </a:lvl3pPr>
            <a:lvl4pPr marL="771535" indent="0">
              <a:buNone/>
              <a:defRPr sz="1125"/>
            </a:lvl4pPr>
            <a:lvl5pPr marL="1028713" indent="0">
              <a:buNone/>
              <a:defRPr sz="1125"/>
            </a:lvl5pPr>
            <a:lvl6pPr marL="1285891" indent="0">
              <a:buNone/>
              <a:defRPr sz="1125"/>
            </a:lvl6pPr>
            <a:lvl7pPr marL="1543069" indent="0">
              <a:buNone/>
              <a:defRPr sz="1125"/>
            </a:lvl7pPr>
            <a:lvl8pPr marL="1800248" indent="0">
              <a:buNone/>
              <a:defRPr sz="1125"/>
            </a:lvl8pPr>
            <a:lvl9pPr marL="2057426" indent="0">
              <a:buNone/>
              <a:defRPr sz="1125"/>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900"/>
            </a:lvl1pPr>
            <a:lvl2pPr marL="257178" indent="0">
              <a:buNone/>
              <a:defRPr sz="788"/>
            </a:lvl2pPr>
            <a:lvl3pPr marL="514356" indent="0">
              <a:buNone/>
              <a:defRPr sz="675"/>
            </a:lvl3pPr>
            <a:lvl4pPr marL="771535" indent="0">
              <a:buNone/>
              <a:defRPr sz="563"/>
            </a:lvl4pPr>
            <a:lvl5pPr marL="1028713" indent="0">
              <a:buNone/>
              <a:defRPr sz="563"/>
            </a:lvl5pPr>
            <a:lvl6pPr marL="1285891" indent="0">
              <a:buNone/>
              <a:defRPr sz="563"/>
            </a:lvl6pPr>
            <a:lvl7pPr marL="1543069" indent="0">
              <a:buNone/>
              <a:defRPr sz="563"/>
            </a:lvl7pPr>
            <a:lvl8pPr marL="1800248" indent="0">
              <a:buNone/>
              <a:defRPr sz="563"/>
            </a:lvl8pPr>
            <a:lvl9pPr marL="2057426"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5E02E7-C2AA-4B2A-B348-FED4A6B34DC8}" type="datetimeFigureOut">
              <a:rPr kumimoji="1" lang="ja-JP" altLang="en-US" smtClean="0"/>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425143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90" y="527403"/>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90"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F25E02E7-C2AA-4B2A-B348-FED4A6B34DC8}" type="datetimeFigureOut">
              <a:rPr kumimoji="1" lang="ja-JP" altLang="en-US" smtClean="0"/>
              <a:t>2022/4/19</a:t>
            </a:fld>
            <a:endParaRPr kumimoji="1" lang="ja-JP" altLang="en-US"/>
          </a:p>
        </p:txBody>
      </p:sp>
      <p:sp>
        <p:nvSpPr>
          <p:cNvPr id="5" name="フッター プレースホルダー 4"/>
          <p:cNvSpPr>
            <a:spLocks noGrp="1"/>
          </p:cNvSpPr>
          <p:nvPr>
            <p:ph type="ftr" sz="quarter" idx="3"/>
          </p:nvPr>
        </p:nvSpPr>
        <p:spPr>
          <a:xfrm>
            <a:off x="2271715" y="9181397"/>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2130689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4356"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9" indent="-128589" algn="l" defTabSz="514356"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7" indent="-128589" algn="l" defTabSz="514356"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45" indent="-128589" algn="l" defTabSz="514356"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24" indent="-128589"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302" indent="-128589"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81" indent="-128589"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58" indent="-128589"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37" indent="-128589"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6015" indent="-128589" algn="l" defTabSz="514356"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6" rtl="0" eaLnBrk="1" latinLnBrk="0" hangingPunct="1">
        <a:defRPr kumimoji="1" sz="1013" kern="1200">
          <a:solidFill>
            <a:schemeClr val="tx1"/>
          </a:solidFill>
          <a:latin typeface="+mn-lt"/>
          <a:ea typeface="+mn-ea"/>
          <a:cs typeface="+mn-cs"/>
        </a:defRPr>
      </a:lvl1pPr>
      <a:lvl2pPr marL="257178" algn="l" defTabSz="514356" rtl="0" eaLnBrk="1" latinLnBrk="0" hangingPunct="1">
        <a:defRPr kumimoji="1" sz="1013" kern="1200">
          <a:solidFill>
            <a:schemeClr val="tx1"/>
          </a:solidFill>
          <a:latin typeface="+mn-lt"/>
          <a:ea typeface="+mn-ea"/>
          <a:cs typeface="+mn-cs"/>
        </a:defRPr>
      </a:lvl2pPr>
      <a:lvl3pPr marL="514356" algn="l" defTabSz="514356" rtl="0" eaLnBrk="1" latinLnBrk="0" hangingPunct="1">
        <a:defRPr kumimoji="1" sz="1013" kern="1200">
          <a:solidFill>
            <a:schemeClr val="tx1"/>
          </a:solidFill>
          <a:latin typeface="+mn-lt"/>
          <a:ea typeface="+mn-ea"/>
          <a:cs typeface="+mn-cs"/>
        </a:defRPr>
      </a:lvl3pPr>
      <a:lvl4pPr marL="771535" algn="l" defTabSz="514356" rtl="0" eaLnBrk="1" latinLnBrk="0" hangingPunct="1">
        <a:defRPr kumimoji="1" sz="1013" kern="1200">
          <a:solidFill>
            <a:schemeClr val="tx1"/>
          </a:solidFill>
          <a:latin typeface="+mn-lt"/>
          <a:ea typeface="+mn-ea"/>
          <a:cs typeface="+mn-cs"/>
        </a:defRPr>
      </a:lvl4pPr>
      <a:lvl5pPr marL="1028713" algn="l" defTabSz="514356" rtl="0" eaLnBrk="1" latinLnBrk="0" hangingPunct="1">
        <a:defRPr kumimoji="1" sz="1013" kern="1200">
          <a:solidFill>
            <a:schemeClr val="tx1"/>
          </a:solidFill>
          <a:latin typeface="+mn-lt"/>
          <a:ea typeface="+mn-ea"/>
          <a:cs typeface="+mn-cs"/>
        </a:defRPr>
      </a:lvl5pPr>
      <a:lvl6pPr marL="1285891" algn="l" defTabSz="514356" rtl="0" eaLnBrk="1" latinLnBrk="0" hangingPunct="1">
        <a:defRPr kumimoji="1" sz="1013" kern="1200">
          <a:solidFill>
            <a:schemeClr val="tx1"/>
          </a:solidFill>
          <a:latin typeface="+mn-lt"/>
          <a:ea typeface="+mn-ea"/>
          <a:cs typeface="+mn-cs"/>
        </a:defRPr>
      </a:lvl6pPr>
      <a:lvl7pPr marL="1543069" algn="l" defTabSz="514356" rtl="0" eaLnBrk="1" latinLnBrk="0" hangingPunct="1">
        <a:defRPr kumimoji="1" sz="1013" kern="1200">
          <a:solidFill>
            <a:schemeClr val="tx1"/>
          </a:solidFill>
          <a:latin typeface="+mn-lt"/>
          <a:ea typeface="+mn-ea"/>
          <a:cs typeface="+mn-cs"/>
        </a:defRPr>
      </a:lvl7pPr>
      <a:lvl8pPr marL="1800248" algn="l" defTabSz="514356" rtl="0" eaLnBrk="1" latinLnBrk="0" hangingPunct="1">
        <a:defRPr kumimoji="1" sz="1013" kern="1200">
          <a:solidFill>
            <a:schemeClr val="tx1"/>
          </a:solidFill>
          <a:latin typeface="+mn-lt"/>
          <a:ea typeface="+mn-ea"/>
          <a:cs typeface="+mn-cs"/>
        </a:defRPr>
      </a:lvl8pPr>
      <a:lvl9pPr marL="2057426" algn="l" defTabSz="514356"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eb.pref.hyogo.lg.jp/sr07/chushokigyoshinzigyotenkaiouen.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eb.pref.hyogo.lg.jp/sr07/chushokigyosiensinseisaki.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角丸四角形 8"/>
          <p:cNvSpPr/>
          <p:nvPr/>
        </p:nvSpPr>
        <p:spPr>
          <a:xfrm>
            <a:off x="199480" y="1069805"/>
            <a:ext cx="6433489" cy="8621807"/>
          </a:xfrm>
          <a:prstGeom prst="roundRect">
            <a:avLst>
              <a:gd name="adj" fmla="val 422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正方形/長方形 3"/>
          <p:cNvSpPr/>
          <p:nvPr/>
        </p:nvSpPr>
        <p:spPr>
          <a:xfrm>
            <a:off x="272050" y="1107905"/>
            <a:ext cx="6290504" cy="646331"/>
          </a:xfrm>
          <a:prstGeom prst="rect">
            <a:avLst/>
          </a:prstGeom>
          <a:noFill/>
        </p:spPr>
        <p:txBody>
          <a:bodyPr wrap="none" lIns="91440" tIns="45720" rIns="91440" bIns="45720">
            <a:spAutoFit/>
          </a:bodyPr>
          <a:lstStyle/>
          <a:p>
            <a:pPr algn="ctr"/>
            <a:r>
              <a:rPr lang="ja-JP" alt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中小企業新事業展開応援事業</a:t>
            </a:r>
            <a:endParaRPr lang="ja-JP" alt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テキスト ボックス 4"/>
          <p:cNvSpPr txBox="1"/>
          <p:nvPr/>
        </p:nvSpPr>
        <p:spPr>
          <a:xfrm>
            <a:off x="272049" y="434052"/>
            <a:ext cx="6214475" cy="646331"/>
          </a:xfrm>
          <a:prstGeom prst="rect">
            <a:avLst/>
          </a:prstGeom>
          <a:noFill/>
        </p:spPr>
        <p:txBody>
          <a:bodyPr wrap="square" rtlCol="0">
            <a:spAutoFit/>
          </a:bodyPr>
          <a:lstStyle/>
          <a:p>
            <a:pPr algn="ctr"/>
            <a:r>
              <a:rPr kumimoji="1" lang="ja-JP" altLang="en-US" b="1" dirty="0" smtClean="0">
                <a:solidFill>
                  <a:schemeClr val="bg1"/>
                </a:solidFill>
              </a:rPr>
              <a:t>コロナ禍に対応したビジネスモデル</a:t>
            </a:r>
            <a:r>
              <a:rPr kumimoji="1" lang="ja-JP" altLang="en-US" b="1" dirty="0" smtClean="0">
                <a:solidFill>
                  <a:schemeClr val="bg1"/>
                </a:solidFill>
              </a:rPr>
              <a:t>の再構築や</a:t>
            </a:r>
            <a:endParaRPr kumimoji="1" lang="en-US" altLang="ja-JP" b="1" dirty="0" smtClean="0">
              <a:solidFill>
                <a:schemeClr val="bg1"/>
              </a:solidFill>
            </a:endParaRPr>
          </a:p>
          <a:p>
            <a:pPr algn="ctr"/>
            <a:r>
              <a:rPr kumimoji="1" lang="ja-JP" altLang="en-US" b="1" dirty="0" smtClean="0">
                <a:solidFill>
                  <a:schemeClr val="bg1"/>
                </a:solidFill>
              </a:rPr>
              <a:t>新事業</a:t>
            </a:r>
            <a:r>
              <a:rPr kumimoji="1" lang="ja-JP" altLang="en-US" b="1" dirty="0" smtClean="0">
                <a:solidFill>
                  <a:schemeClr val="bg1"/>
                </a:solidFill>
              </a:rPr>
              <a:t>展開を応援</a:t>
            </a:r>
            <a:r>
              <a:rPr kumimoji="1" lang="ja-JP" altLang="en-US" b="1" dirty="0" smtClean="0">
                <a:solidFill>
                  <a:schemeClr val="bg1"/>
                </a:solidFill>
              </a:rPr>
              <a:t>します！</a:t>
            </a:r>
            <a:endParaRPr kumimoji="1" lang="ja-JP" altLang="en-US" b="1" dirty="0">
              <a:solidFill>
                <a:schemeClr val="bg1"/>
              </a:solidFill>
            </a:endParaRPr>
          </a:p>
        </p:txBody>
      </p:sp>
      <p:sp>
        <p:nvSpPr>
          <p:cNvPr id="6" name="テキスト ボックス 5"/>
          <p:cNvSpPr txBox="1"/>
          <p:nvPr/>
        </p:nvSpPr>
        <p:spPr>
          <a:xfrm>
            <a:off x="199480" y="97601"/>
            <a:ext cx="3162300" cy="338554"/>
          </a:xfrm>
          <a:prstGeom prst="rect">
            <a:avLst/>
          </a:prstGeom>
          <a:solidFill>
            <a:schemeClr val="bg1"/>
          </a:solidFill>
        </p:spPr>
        <p:txBody>
          <a:bodyPr wrap="square" rtlCol="0">
            <a:spAutoFit/>
          </a:bodyPr>
          <a:lstStyle/>
          <a:p>
            <a:r>
              <a:rPr kumimoji="1" lang="ja-JP" altLang="en-US" sz="1600" b="1" dirty="0" smtClean="0"/>
              <a:t>兵庫県内の中小企業者の皆様へ</a:t>
            </a:r>
            <a:endParaRPr kumimoji="1" lang="ja-JP" altLang="en-US" sz="1600" b="1" dirty="0"/>
          </a:p>
        </p:txBody>
      </p:sp>
      <p:grpSp>
        <p:nvGrpSpPr>
          <p:cNvPr id="2" name="グループ化 1"/>
          <p:cNvGrpSpPr/>
          <p:nvPr/>
        </p:nvGrpSpPr>
        <p:grpSpPr>
          <a:xfrm>
            <a:off x="508544" y="1785652"/>
            <a:ext cx="1451350" cy="403027"/>
            <a:chOff x="508544" y="1699927"/>
            <a:chExt cx="1451350" cy="403027"/>
          </a:xfrm>
        </p:grpSpPr>
        <p:sp>
          <p:nvSpPr>
            <p:cNvPr id="11" name="角丸四角形 10"/>
            <p:cNvSpPr/>
            <p:nvPr/>
          </p:nvSpPr>
          <p:spPr>
            <a:xfrm>
              <a:off x="508544" y="1699927"/>
              <a:ext cx="1451350" cy="40302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85427" y="1735351"/>
              <a:ext cx="1374467" cy="338554"/>
            </a:xfrm>
            <a:prstGeom prst="rect">
              <a:avLst/>
            </a:prstGeom>
            <a:noFill/>
          </p:spPr>
          <p:txBody>
            <a:bodyPr wrap="square" rtlCol="0">
              <a:spAutoFit/>
            </a:bodyPr>
            <a:lstStyle/>
            <a:p>
              <a:r>
                <a:rPr kumimoji="1" lang="ja-JP" altLang="en-US" sz="1600" b="1" dirty="0" smtClean="0"/>
                <a:t>補助対象者</a:t>
              </a:r>
              <a:endParaRPr kumimoji="1" lang="ja-JP" altLang="en-US" sz="1600" b="1" dirty="0"/>
            </a:p>
          </p:txBody>
        </p:sp>
      </p:grpSp>
      <p:sp>
        <p:nvSpPr>
          <p:cNvPr id="13" name="テキスト ボックス 12"/>
          <p:cNvSpPr txBox="1"/>
          <p:nvPr/>
        </p:nvSpPr>
        <p:spPr>
          <a:xfrm>
            <a:off x="403225" y="2195527"/>
            <a:ext cx="6206954" cy="1292662"/>
          </a:xfrm>
          <a:prstGeom prst="rect">
            <a:avLst/>
          </a:prstGeom>
          <a:noFill/>
        </p:spPr>
        <p:txBody>
          <a:bodyPr wrap="square" rtlCol="0">
            <a:spAutoFit/>
          </a:bodyPr>
          <a:lstStyle/>
          <a:p>
            <a:r>
              <a:rPr kumimoji="1" lang="ja-JP" altLang="en-US" sz="1600" dirty="0" smtClean="0"/>
              <a:t>①</a:t>
            </a:r>
            <a:r>
              <a:rPr kumimoji="1" lang="ja-JP" altLang="en-US" sz="1600" dirty="0" smtClean="0"/>
              <a:t>兵庫県内に事業所を有する中小</a:t>
            </a:r>
            <a:r>
              <a:rPr kumimoji="1" lang="ja-JP" altLang="en-US" sz="1600" dirty="0" smtClean="0"/>
              <a:t>企業者</a:t>
            </a:r>
            <a:endParaRPr kumimoji="1" lang="en-US" altLang="ja-JP" sz="1600" dirty="0" smtClean="0"/>
          </a:p>
          <a:p>
            <a:r>
              <a:rPr kumimoji="1" lang="ja-JP" altLang="en-US" sz="1600" dirty="0" smtClean="0"/>
              <a:t>②申請前の売上高</a:t>
            </a:r>
            <a:r>
              <a:rPr kumimoji="1" lang="ja-JP" altLang="en-US" sz="1200" dirty="0" smtClean="0"/>
              <a:t>（注１）</a:t>
            </a:r>
            <a:r>
              <a:rPr kumimoji="1" lang="ja-JP" altLang="en-US" sz="1600" dirty="0" smtClean="0"/>
              <a:t>が、コロナ</a:t>
            </a:r>
            <a:r>
              <a:rPr kumimoji="1" lang="ja-JP" altLang="en-US" sz="1600" dirty="0" smtClean="0"/>
              <a:t>以前</a:t>
            </a:r>
            <a:r>
              <a:rPr kumimoji="1" lang="ja-JP" altLang="en-US" sz="1200" dirty="0" smtClean="0"/>
              <a:t>（注２）</a:t>
            </a:r>
            <a:r>
              <a:rPr kumimoji="1" lang="ja-JP" altLang="en-US" sz="1600" dirty="0" smtClean="0"/>
              <a:t>と</a:t>
            </a:r>
            <a:r>
              <a:rPr kumimoji="1" lang="ja-JP" altLang="en-US" sz="1600" dirty="0" smtClean="0"/>
              <a:t>比較して</a:t>
            </a:r>
            <a:r>
              <a:rPr lang="en-US" altLang="ja-JP" sz="1600" b="1" dirty="0" smtClean="0"/>
              <a:t>10%</a:t>
            </a:r>
            <a:r>
              <a:rPr lang="ja-JP" altLang="en-US" sz="1600" b="1" dirty="0" smtClean="0"/>
              <a:t>以上</a:t>
            </a:r>
            <a:r>
              <a:rPr lang="ja-JP" altLang="en-US" sz="1600" b="1" dirty="0" smtClean="0"/>
              <a:t>減少</a:t>
            </a:r>
            <a:endParaRPr lang="en-US" altLang="ja-JP" sz="1600" b="1" dirty="0" smtClean="0"/>
          </a:p>
          <a:p>
            <a:r>
              <a:rPr lang="ja-JP" altLang="en-US" sz="1600" dirty="0" smtClean="0"/>
              <a:t>　して</a:t>
            </a:r>
            <a:r>
              <a:rPr lang="ja-JP" altLang="en-US" sz="1600" dirty="0" smtClean="0"/>
              <a:t>いる</a:t>
            </a:r>
            <a:r>
              <a:rPr lang="ja-JP" altLang="en-US" sz="1600" dirty="0" smtClean="0"/>
              <a:t>こと</a:t>
            </a:r>
            <a:endParaRPr lang="en-US" altLang="ja-JP" sz="1600" dirty="0" smtClean="0"/>
          </a:p>
          <a:p>
            <a:r>
              <a:rPr lang="ja-JP" altLang="en-US" sz="1200" dirty="0" smtClean="0"/>
              <a:t>　（注１） </a:t>
            </a:r>
            <a:r>
              <a:rPr lang="en-US" altLang="ja-JP" sz="1400" dirty="0" smtClean="0"/>
              <a:t>2020</a:t>
            </a:r>
            <a:r>
              <a:rPr lang="ja-JP" altLang="en-US" sz="1400" dirty="0"/>
              <a:t>年</a:t>
            </a:r>
            <a:r>
              <a:rPr lang="en-US" altLang="ja-JP" sz="1400" dirty="0"/>
              <a:t>4</a:t>
            </a:r>
            <a:r>
              <a:rPr lang="ja-JP" altLang="en-US" sz="1400" dirty="0"/>
              <a:t>月以降の連続する</a:t>
            </a:r>
            <a:r>
              <a:rPr lang="en-US" altLang="ja-JP" sz="1400" dirty="0"/>
              <a:t>6</a:t>
            </a:r>
            <a:r>
              <a:rPr lang="ja-JP" altLang="en-US" sz="1400" dirty="0"/>
              <a:t>ヶ月間のうち任意の</a:t>
            </a:r>
            <a:r>
              <a:rPr lang="en-US" altLang="ja-JP" sz="1400" dirty="0"/>
              <a:t>3</a:t>
            </a:r>
            <a:r>
              <a:rPr lang="ja-JP" altLang="en-US" sz="1400" dirty="0"/>
              <a:t>ヶ月間の合計</a:t>
            </a:r>
            <a:r>
              <a:rPr lang="ja-JP" altLang="en-US" sz="1400" dirty="0" smtClean="0"/>
              <a:t>売上高</a:t>
            </a:r>
            <a:endParaRPr kumimoji="1" lang="en-US" altLang="ja-JP" sz="1600" dirty="0"/>
          </a:p>
          <a:p>
            <a:r>
              <a:rPr lang="ja-JP" altLang="en-US" sz="1200" dirty="0" smtClean="0"/>
              <a:t>　（注２）</a:t>
            </a:r>
            <a:r>
              <a:rPr lang="ja-JP" altLang="en-US" sz="1600" dirty="0" smtClean="0"/>
              <a:t> </a:t>
            </a:r>
            <a:r>
              <a:rPr lang="en-US" altLang="ja-JP" sz="1400" dirty="0" smtClean="0"/>
              <a:t>2019</a:t>
            </a:r>
            <a:r>
              <a:rPr lang="ja-JP" altLang="en-US" sz="1400" dirty="0"/>
              <a:t>年</a:t>
            </a:r>
            <a:r>
              <a:rPr lang="en-US" altLang="ja-JP" sz="1400" dirty="0"/>
              <a:t>1</a:t>
            </a:r>
            <a:r>
              <a:rPr lang="ja-JP" altLang="en-US" sz="1400" dirty="0"/>
              <a:t>月～</a:t>
            </a:r>
            <a:r>
              <a:rPr lang="en-US" altLang="ja-JP" sz="1400" dirty="0"/>
              <a:t>2020</a:t>
            </a:r>
            <a:r>
              <a:rPr lang="ja-JP" altLang="en-US" sz="1400" dirty="0"/>
              <a:t>年</a:t>
            </a:r>
            <a:r>
              <a:rPr lang="en-US" altLang="ja-JP" sz="1400" dirty="0"/>
              <a:t>3</a:t>
            </a:r>
            <a:r>
              <a:rPr lang="ja-JP" altLang="en-US" sz="1400" dirty="0"/>
              <a:t>月の同</a:t>
            </a:r>
            <a:r>
              <a:rPr lang="en-US" altLang="ja-JP" sz="1400" dirty="0"/>
              <a:t>3</a:t>
            </a:r>
            <a:r>
              <a:rPr lang="ja-JP" altLang="en-US" sz="1400" dirty="0"/>
              <a:t>ヶ月間の合計</a:t>
            </a:r>
            <a:r>
              <a:rPr lang="ja-JP" altLang="en-US" sz="1400" dirty="0" smtClean="0"/>
              <a:t>売上高</a:t>
            </a:r>
            <a:endParaRPr lang="en-US" altLang="ja-JP" sz="1600" dirty="0" smtClean="0"/>
          </a:p>
        </p:txBody>
      </p:sp>
      <p:grpSp>
        <p:nvGrpSpPr>
          <p:cNvPr id="15" name="グループ化 14"/>
          <p:cNvGrpSpPr/>
          <p:nvPr/>
        </p:nvGrpSpPr>
        <p:grpSpPr>
          <a:xfrm>
            <a:off x="487978" y="3517237"/>
            <a:ext cx="1740902" cy="403027"/>
            <a:chOff x="487978" y="3517237"/>
            <a:chExt cx="1740902" cy="403027"/>
          </a:xfrm>
        </p:grpSpPr>
        <p:sp>
          <p:nvSpPr>
            <p:cNvPr id="16" name="角丸四角形 15"/>
            <p:cNvSpPr/>
            <p:nvPr/>
          </p:nvSpPr>
          <p:spPr>
            <a:xfrm>
              <a:off x="487978" y="3517237"/>
              <a:ext cx="1578948" cy="40302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90207" y="3571677"/>
              <a:ext cx="1638673" cy="338554"/>
            </a:xfrm>
            <a:prstGeom prst="rect">
              <a:avLst/>
            </a:prstGeom>
            <a:noFill/>
          </p:spPr>
          <p:txBody>
            <a:bodyPr wrap="square" rtlCol="0" anchor="ctr">
              <a:spAutoFit/>
            </a:bodyPr>
            <a:lstStyle/>
            <a:p>
              <a:r>
                <a:rPr kumimoji="1" lang="ja-JP" altLang="en-US" sz="1600" b="1" dirty="0" smtClean="0"/>
                <a:t>補助対象事業</a:t>
              </a:r>
              <a:endParaRPr kumimoji="1" lang="ja-JP" altLang="en-US" sz="1600" b="1" dirty="0"/>
            </a:p>
          </p:txBody>
        </p:sp>
      </p:grpSp>
      <p:sp>
        <p:nvSpPr>
          <p:cNvPr id="19" name="テキスト ボックス 18"/>
          <p:cNvSpPr txBox="1"/>
          <p:nvPr/>
        </p:nvSpPr>
        <p:spPr>
          <a:xfrm>
            <a:off x="403225" y="3904989"/>
            <a:ext cx="5996956" cy="907941"/>
          </a:xfrm>
          <a:prstGeom prst="rect">
            <a:avLst/>
          </a:prstGeom>
          <a:noFill/>
        </p:spPr>
        <p:txBody>
          <a:bodyPr wrap="square" rtlCol="0">
            <a:spAutoFit/>
          </a:bodyPr>
          <a:lstStyle/>
          <a:p>
            <a:pPr>
              <a:spcAft>
                <a:spcPts val="600"/>
              </a:spcAft>
            </a:pPr>
            <a:r>
              <a:rPr kumimoji="1" lang="ja-JP" altLang="en-US" sz="1600" dirty="0" smtClean="0"/>
              <a:t>コロナ禍の環境変化に応じたビジネスモデルの再構築や新たな事業展開</a:t>
            </a:r>
            <a:r>
              <a:rPr lang="ja-JP" altLang="en-US" sz="1600" dirty="0"/>
              <a:t>（業態やサービス提供方法等の変更や追加）</a:t>
            </a:r>
            <a:r>
              <a:rPr kumimoji="1" lang="ja-JP" altLang="en-US" sz="1600" dirty="0" smtClean="0"/>
              <a:t>に係る</a:t>
            </a:r>
            <a:r>
              <a:rPr kumimoji="1" lang="ja-JP" altLang="en-US" sz="1600" dirty="0" smtClean="0"/>
              <a:t>取組み</a:t>
            </a:r>
            <a:endParaRPr kumimoji="1" lang="en-US" altLang="ja-JP" sz="1600" dirty="0" smtClean="0"/>
          </a:p>
          <a:p>
            <a:pPr>
              <a:spcAft>
                <a:spcPts val="600"/>
              </a:spcAft>
            </a:pPr>
            <a:r>
              <a:rPr kumimoji="1" lang="ja-JP" altLang="en-US" sz="1600" dirty="0" smtClean="0"/>
              <a:t>　○</a:t>
            </a:r>
            <a:r>
              <a:rPr kumimoji="1" lang="ja-JP" altLang="en-US" sz="1600" u="sng" dirty="0" smtClean="0"/>
              <a:t>事業実施期間：交付決定以降～令和</a:t>
            </a:r>
            <a:r>
              <a:rPr kumimoji="1" lang="en-US" altLang="ja-JP" sz="1600" u="sng" dirty="0" smtClean="0"/>
              <a:t>4</a:t>
            </a:r>
            <a:r>
              <a:rPr kumimoji="1" lang="ja-JP" altLang="en-US" sz="1600" u="sng" dirty="0" smtClean="0"/>
              <a:t>年</a:t>
            </a:r>
            <a:r>
              <a:rPr kumimoji="1" lang="en-US" altLang="ja-JP" sz="1600" u="sng" dirty="0" smtClean="0"/>
              <a:t>11</a:t>
            </a:r>
            <a:r>
              <a:rPr kumimoji="1" lang="ja-JP" altLang="en-US" sz="1600" u="sng" dirty="0" smtClean="0"/>
              <a:t>月</a:t>
            </a:r>
            <a:r>
              <a:rPr kumimoji="1" lang="en-US" altLang="ja-JP" sz="1600" u="sng" dirty="0" smtClean="0"/>
              <a:t>30</a:t>
            </a:r>
            <a:r>
              <a:rPr kumimoji="1" lang="ja-JP" altLang="en-US" sz="1600" u="sng" dirty="0" smtClean="0"/>
              <a:t>日（水）</a:t>
            </a:r>
            <a:endParaRPr kumimoji="1" lang="en-US" altLang="ja-JP" sz="1600" u="sng" dirty="0" smtClean="0"/>
          </a:p>
        </p:txBody>
      </p:sp>
      <p:grpSp>
        <p:nvGrpSpPr>
          <p:cNvPr id="7" name="グループ化 6"/>
          <p:cNvGrpSpPr/>
          <p:nvPr/>
        </p:nvGrpSpPr>
        <p:grpSpPr>
          <a:xfrm>
            <a:off x="518211" y="4878247"/>
            <a:ext cx="1231901" cy="403027"/>
            <a:chOff x="518211" y="5754547"/>
            <a:chExt cx="1231901" cy="403027"/>
          </a:xfrm>
        </p:grpSpPr>
        <p:sp>
          <p:nvSpPr>
            <p:cNvPr id="22" name="角丸四角形 21"/>
            <p:cNvSpPr/>
            <p:nvPr/>
          </p:nvSpPr>
          <p:spPr>
            <a:xfrm>
              <a:off x="518211" y="5754547"/>
              <a:ext cx="1231901" cy="40302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64942" y="5790786"/>
              <a:ext cx="1130508" cy="338554"/>
            </a:xfrm>
            <a:prstGeom prst="rect">
              <a:avLst/>
            </a:prstGeom>
            <a:noFill/>
          </p:spPr>
          <p:txBody>
            <a:bodyPr wrap="square" rtlCol="0">
              <a:spAutoFit/>
            </a:bodyPr>
            <a:lstStyle/>
            <a:p>
              <a:pPr algn="ctr"/>
              <a:r>
                <a:rPr kumimoji="1" lang="ja-JP" altLang="en-US" sz="1600" b="1" dirty="0" smtClean="0"/>
                <a:t>補助金額</a:t>
              </a:r>
              <a:endParaRPr kumimoji="1" lang="ja-JP" altLang="en-US" sz="1600" b="1" dirty="0"/>
            </a:p>
          </p:txBody>
        </p:sp>
      </p:grpSp>
      <p:graphicFrame>
        <p:nvGraphicFramePr>
          <p:cNvPr id="25" name="表 24"/>
          <p:cNvGraphicFramePr>
            <a:graphicFrameLocks noGrp="1"/>
          </p:cNvGraphicFramePr>
          <p:nvPr>
            <p:extLst>
              <p:ext uri="{D42A27DB-BD31-4B8C-83A1-F6EECF244321}">
                <p14:modId xmlns:p14="http://schemas.microsoft.com/office/powerpoint/2010/main" val="4038468027"/>
              </p:ext>
            </p:extLst>
          </p:nvPr>
        </p:nvGraphicFramePr>
        <p:xfrm>
          <a:off x="787123" y="5339915"/>
          <a:ext cx="5149313" cy="1226949"/>
        </p:xfrm>
        <a:graphic>
          <a:graphicData uri="http://schemas.openxmlformats.org/drawingml/2006/table">
            <a:tbl>
              <a:tblPr firstRow="1" firstCol="1" bandRow="1"/>
              <a:tblGrid>
                <a:gridCol w="3533947">
                  <a:extLst>
                    <a:ext uri="{9D8B030D-6E8A-4147-A177-3AD203B41FA5}">
                      <a16:colId xmlns:a16="http://schemas.microsoft.com/office/drawing/2014/main" val="1039173727"/>
                    </a:ext>
                  </a:extLst>
                </a:gridCol>
                <a:gridCol w="1615366">
                  <a:extLst>
                    <a:ext uri="{9D8B030D-6E8A-4147-A177-3AD203B41FA5}">
                      <a16:colId xmlns:a16="http://schemas.microsoft.com/office/drawing/2014/main" val="2298132498"/>
                    </a:ext>
                  </a:extLst>
                </a:gridCol>
              </a:tblGrid>
              <a:tr h="313041">
                <a:tc>
                  <a:txBody>
                    <a:bodyPr/>
                    <a:lstStyle/>
                    <a:p>
                      <a:pPr algn="ctr">
                        <a:lnSpc>
                          <a:spcPts val="1800"/>
                        </a:lnSpc>
                        <a:spcAft>
                          <a:spcPts val="0"/>
                        </a:spcAft>
                      </a:pPr>
                      <a:r>
                        <a:rPr lang="ja-JP" sz="1600" b="0" kern="100" dirty="0" smtClean="0">
                          <a:effectLst/>
                          <a:latin typeface="+mj-ea"/>
                          <a:ea typeface="+mj-ea"/>
                          <a:cs typeface="Times New Roman" panose="02020603050405020304" pitchFamily="18" charset="0"/>
                        </a:rPr>
                        <a:t>補助対象経費</a:t>
                      </a:r>
                      <a:r>
                        <a:rPr lang="ja-JP" sz="1600" b="0" kern="100" dirty="0">
                          <a:effectLst/>
                          <a:latin typeface="+mj-ea"/>
                          <a:ea typeface="+mj-ea"/>
                          <a:cs typeface="Times New Roman" panose="02020603050405020304" pitchFamily="18" charset="0"/>
                        </a:rPr>
                        <a:t>（</a:t>
                      </a:r>
                      <a:r>
                        <a:rPr lang="ja-JP" sz="1600" b="0" kern="100" dirty="0" smtClean="0">
                          <a:effectLst/>
                          <a:latin typeface="+mj-ea"/>
                          <a:ea typeface="+mj-ea"/>
                          <a:cs typeface="Times New Roman" panose="02020603050405020304" pitchFamily="18" charset="0"/>
                        </a:rPr>
                        <a:t>税抜）</a:t>
                      </a:r>
                      <a:endParaRPr lang="ja-JP" sz="1600" b="0" kern="100" dirty="0">
                        <a:effectLst/>
                        <a:latin typeface="+mj-ea"/>
                        <a:ea typeface="+mj-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algn="ctr" defTabSz="514356" rtl="0" eaLnBrk="1" latinLnBrk="0" hangingPunct="1">
                        <a:lnSpc>
                          <a:spcPts val="1800"/>
                        </a:lnSpc>
                        <a:spcAft>
                          <a:spcPts val="0"/>
                        </a:spcAft>
                      </a:pPr>
                      <a:r>
                        <a:rPr kumimoji="1" lang="ja-JP" sz="1600" b="0" kern="100" dirty="0" smtClean="0">
                          <a:solidFill>
                            <a:schemeClr val="tx1"/>
                          </a:solidFill>
                          <a:effectLst/>
                          <a:latin typeface="+mj-ea"/>
                          <a:ea typeface="+mj-ea"/>
                          <a:cs typeface="Times New Roman" panose="02020603050405020304" pitchFamily="18" charset="0"/>
                        </a:rPr>
                        <a:t>補助金額</a:t>
                      </a:r>
                      <a:endParaRPr kumimoji="1" lang="ja-JP" sz="1600" b="0" kern="100" dirty="0">
                        <a:solidFill>
                          <a:schemeClr val="tx1"/>
                        </a:solidFill>
                        <a:effectLst/>
                        <a:latin typeface="+mj-ea"/>
                        <a:ea typeface="+mj-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3683241143"/>
                  </a:ext>
                </a:extLst>
              </a:tr>
              <a:tr h="313041">
                <a:tc>
                  <a:txBody>
                    <a:bodyPr/>
                    <a:lstStyle/>
                    <a:p>
                      <a:pPr algn="ctr">
                        <a:lnSpc>
                          <a:spcPts val="1800"/>
                        </a:lnSpc>
                        <a:spcAft>
                          <a:spcPts val="0"/>
                        </a:spcAft>
                      </a:pPr>
                      <a:r>
                        <a:rPr lang="en-US" sz="1600" b="0" kern="100" dirty="0">
                          <a:effectLst/>
                          <a:latin typeface="+mj-ea"/>
                          <a:ea typeface="+mj-ea"/>
                          <a:cs typeface="Times New Roman" panose="02020603050405020304" pitchFamily="18" charset="0"/>
                        </a:rPr>
                        <a:t>  </a:t>
                      </a:r>
                      <a:r>
                        <a:rPr lang="ja-JP" sz="1600" b="0" kern="100" dirty="0">
                          <a:effectLst/>
                          <a:latin typeface="+mj-ea"/>
                          <a:ea typeface="+mj-ea"/>
                          <a:cs typeface="Times New Roman" panose="02020603050405020304" pitchFamily="18" charset="0"/>
                        </a:rPr>
                        <a:t>５０万円以上 ～　 ７０万円未満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sz="1600" b="0" kern="100" dirty="0">
                          <a:effectLst/>
                          <a:latin typeface="+mj-ea"/>
                          <a:ea typeface="+mj-ea"/>
                          <a:cs typeface="Times New Roman" panose="02020603050405020304" pitchFamily="18" charset="0"/>
                        </a:rPr>
                        <a:t>３５万円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3656502"/>
                  </a:ext>
                </a:extLst>
              </a:tr>
              <a:tr h="287826">
                <a:tc>
                  <a:txBody>
                    <a:bodyPr/>
                    <a:lstStyle/>
                    <a:p>
                      <a:pPr algn="ctr">
                        <a:lnSpc>
                          <a:spcPts val="1800"/>
                        </a:lnSpc>
                        <a:spcAft>
                          <a:spcPts val="0"/>
                        </a:spcAft>
                      </a:pPr>
                      <a:r>
                        <a:rPr lang="en-US" sz="1600" b="0" kern="100" dirty="0">
                          <a:effectLst/>
                          <a:latin typeface="+mj-ea"/>
                          <a:ea typeface="+mj-ea"/>
                          <a:cs typeface="Times New Roman" panose="02020603050405020304" pitchFamily="18" charset="0"/>
                        </a:rPr>
                        <a:t>  </a:t>
                      </a:r>
                      <a:r>
                        <a:rPr lang="ja-JP" sz="1600" b="0" kern="100" dirty="0">
                          <a:effectLst/>
                          <a:latin typeface="+mj-ea"/>
                          <a:ea typeface="+mj-ea"/>
                          <a:cs typeface="Times New Roman" panose="02020603050405020304" pitchFamily="18" charset="0"/>
                        </a:rPr>
                        <a:t>７０万円以上 ～ １００万円未満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ja-JP" sz="1600" b="0" kern="100" dirty="0">
                          <a:effectLst/>
                          <a:latin typeface="+mj-ea"/>
                          <a:ea typeface="+mj-ea"/>
                          <a:cs typeface="Times New Roman" panose="02020603050405020304" pitchFamily="18" charset="0"/>
                        </a:rPr>
                        <a:t>５０万円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869904"/>
                  </a:ext>
                </a:extLst>
              </a:tr>
              <a:tr h="313041">
                <a:tc>
                  <a:txBody>
                    <a:bodyPr/>
                    <a:lstStyle/>
                    <a:p>
                      <a:pPr algn="ctr">
                        <a:lnSpc>
                          <a:spcPts val="1800"/>
                        </a:lnSpc>
                        <a:spcAft>
                          <a:spcPts val="0"/>
                        </a:spcAft>
                      </a:pPr>
                      <a:r>
                        <a:rPr lang="ja-JP" sz="1600" b="0" kern="100" dirty="0">
                          <a:effectLst/>
                          <a:latin typeface="+mj-ea"/>
                          <a:ea typeface="+mj-ea"/>
                          <a:cs typeface="Times New Roman" panose="02020603050405020304" pitchFamily="18" charset="0"/>
                        </a:rPr>
                        <a:t>１００万円以上 ～ １５０万円未満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ja-JP" sz="1600" b="0" kern="100" dirty="0">
                          <a:effectLst/>
                          <a:latin typeface="+mj-ea"/>
                          <a:ea typeface="+mj-ea"/>
                          <a:cs typeface="Times New Roman" panose="02020603050405020304" pitchFamily="18" charset="0"/>
                        </a:rPr>
                        <a:t>７５万円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8847811"/>
                  </a:ext>
                </a:extLst>
              </a:tr>
            </a:tbl>
          </a:graphicData>
        </a:graphic>
      </p:graphicFrame>
      <p:sp>
        <p:nvSpPr>
          <p:cNvPr id="26" name="テキスト ボックス 25"/>
          <p:cNvSpPr txBox="1"/>
          <p:nvPr/>
        </p:nvSpPr>
        <p:spPr>
          <a:xfrm>
            <a:off x="1750112" y="4910867"/>
            <a:ext cx="4521407" cy="338554"/>
          </a:xfrm>
          <a:prstGeom prst="rect">
            <a:avLst/>
          </a:prstGeom>
          <a:noFill/>
        </p:spPr>
        <p:txBody>
          <a:bodyPr wrap="square" rtlCol="0">
            <a:spAutoFit/>
          </a:bodyPr>
          <a:lstStyle/>
          <a:p>
            <a:r>
              <a:rPr kumimoji="1" lang="ja-JP" altLang="en-US" sz="1600" dirty="0" smtClean="0"/>
              <a:t>下表の補助対象経費の額に応じた補助金額</a:t>
            </a:r>
            <a:endParaRPr kumimoji="1" lang="ja-JP" altLang="en-US" sz="1600" dirty="0"/>
          </a:p>
        </p:txBody>
      </p:sp>
      <p:grpSp>
        <p:nvGrpSpPr>
          <p:cNvPr id="14" name="グループ化 13"/>
          <p:cNvGrpSpPr/>
          <p:nvPr/>
        </p:nvGrpSpPr>
        <p:grpSpPr>
          <a:xfrm>
            <a:off x="489636" y="7225564"/>
            <a:ext cx="1280214" cy="403027"/>
            <a:chOff x="469899" y="7890474"/>
            <a:chExt cx="1280214" cy="403027"/>
          </a:xfrm>
        </p:grpSpPr>
        <p:sp>
          <p:nvSpPr>
            <p:cNvPr id="29" name="角丸四角形 28"/>
            <p:cNvSpPr/>
            <p:nvPr/>
          </p:nvSpPr>
          <p:spPr>
            <a:xfrm>
              <a:off x="508313" y="7890474"/>
              <a:ext cx="1187137" cy="40302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69899" y="7918763"/>
              <a:ext cx="1280214" cy="338554"/>
            </a:xfrm>
            <a:prstGeom prst="rect">
              <a:avLst/>
            </a:prstGeom>
            <a:noFill/>
          </p:spPr>
          <p:txBody>
            <a:bodyPr wrap="square" rtlCol="0">
              <a:spAutoFit/>
            </a:bodyPr>
            <a:lstStyle/>
            <a:p>
              <a:pPr algn="ctr"/>
              <a:r>
                <a:rPr kumimoji="1" lang="ja-JP" altLang="en-US" sz="1600" b="1" dirty="0" smtClean="0"/>
                <a:t>申請期間</a:t>
              </a:r>
              <a:endParaRPr kumimoji="1" lang="ja-JP" altLang="en-US" sz="1600" b="1" dirty="0"/>
            </a:p>
          </p:txBody>
        </p:sp>
      </p:grpSp>
      <p:sp>
        <p:nvSpPr>
          <p:cNvPr id="30" name="テキスト ボックス 29"/>
          <p:cNvSpPr txBox="1"/>
          <p:nvPr/>
        </p:nvSpPr>
        <p:spPr>
          <a:xfrm>
            <a:off x="1743762" y="7233830"/>
            <a:ext cx="4438858" cy="553998"/>
          </a:xfrm>
          <a:prstGeom prst="rect">
            <a:avLst/>
          </a:prstGeom>
          <a:noFill/>
        </p:spPr>
        <p:txBody>
          <a:bodyPr wrap="square" rtlCol="0">
            <a:spAutoFit/>
          </a:bodyPr>
          <a:lstStyle/>
          <a:p>
            <a:r>
              <a:rPr kumimoji="1" lang="ja-JP" altLang="en-US" b="1" u="sng" dirty="0" smtClean="0"/>
              <a:t>令和</a:t>
            </a:r>
            <a:r>
              <a:rPr kumimoji="1" lang="en-US" altLang="ja-JP" b="1" u="sng" dirty="0" smtClean="0"/>
              <a:t>4</a:t>
            </a:r>
            <a:r>
              <a:rPr kumimoji="1" lang="ja-JP" altLang="en-US" b="1" u="sng" dirty="0" smtClean="0"/>
              <a:t>年</a:t>
            </a:r>
            <a:r>
              <a:rPr kumimoji="1" lang="en-US" altLang="ja-JP" b="1" u="sng" dirty="0" smtClean="0"/>
              <a:t>5</a:t>
            </a:r>
            <a:r>
              <a:rPr kumimoji="1" lang="ja-JP" altLang="en-US" b="1" u="sng" dirty="0" smtClean="0"/>
              <a:t>月</a:t>
            </a:r>
            <a:r>
              <a:rPr kumimoji="1" lang="en-US" altLang="ja-JP" b="1" u="sng" dirty="0" smtClean="0"/>
              <a:t>16</a:t>
            </a:r>
            <a:r>
              <a:rPr kumimoji="1" lang="ja-JP" altLang="en-US" b="1" u="sng" dirty="0" smtClean="0"/>
              <a:t>日</a:t>
            </a:r>
            <a:r>
              <a:rPr kumimoji="1" lang="ja-JP" altLang="en-US" b="1" u="sng" dirty="0" smtClean="0"/>
              <a:t>（月）</a:t>
            </a:r>
            <a:r>
              <a:rPr kumimoji="1" lang="ja-JP" altLang="en-US" b="1" u="sng" dirty="0" smtClean="0"/>
              <a:t>～</a:t>
            </a:r>
            <a:r>
              <a:rPr kumimoji="1" lang="en-US" altLang="ja-JP" b="1" u="sng" dirty="0" smtClean="0"/>
              <a:t>6</a:t>
            </a:r>
            <a:r>
              <a:rPr kumimoji="1" lang="ja-JP" altLang="en-US" b="1" u="sng" dirty="0" smtClean="0"/>
              <a:t>月</a:t>
            </a:r>
            <a:r>
              <a:rPr kumimoji="1" lang="en-US" altLang="ja-JP" b="1" u="sng" dirty="0" smtClean="0"/>
              <a:t>10</a:t>
            </a:r>
            <a:r>
              <a:rPr kumimoji="1" lang="ja-JP" altLang="en-US" b="1" u="sng" dirty="0" smtClean="0"/>
              <a:t>日</a:t>
            </a:r>
            <a:r>
              <a:rPr kumimoji="1" lang="ja-JP" altLang="en-US" b="1" u="sng" dirty="0" smtClean="0"/>
              <a:t>（金） </a:t>
            </a:r>
            <a:r>
              <a:rPr kumimoji="1" lang="ja-JP" altLang="en-US" b="1" u="sng" dirty="0" smtClean="0"/>
              <a:t>必着</a:t>
            </a:r>
            <a:endParaRPr kumimoji="1" lang="en-US" altLang="ja-JP" b="1" u="sng" dirty="0" smtClean="0"/>
          </a:p>
          <a:p>
            <a:r>
              <a:rPr kumimoji="1" lang="ja-JP" altLang="en-US" sz="1200" dirty="0" smtClean="0"/>
              <a:t>　</a:t>
            </a:r>
            <a:r>
              <a:rPr kumimoji="1" lang="en-US" altLang="ja-JP" sz="1200" dirty="0" smtClean="0"/>
              <a:t>※</a:t>
            </a:r>
            <a:r>
              <a:rPr kumimoji="1" lang="ja-JP" altLang="en-US" sz="1200" dirty="0" smtClean="0"/>
              <a:t>第</a:t>
            </a:r>
            <a:r>
              <a:rPr kumimoji="1" lang="en-US" altLang="ja-JP" sz="1200" dirty="0" smtClean="0"/>
              <a:t>2</a:t>
            </a:r>
            <a:r>
              <a:rPr kumimoji="1" lang="ja-JP" altLang="en-US" sz="1200" dirty="0" smtClean="0"/>
              <a:t>回公募は</a:t>
            </a:r>
            <a:r>
              <a:rPr kumimoji="1" lang="en-US" altLang="ja-JP" sz="1200" dirty="0" smtClean="0"/>
              <a:t>8</a:t>
            </a:r>
            <a:r>
              <a:rPr kumimoji="1" lang="ja-JP" altLang="en-US" sz="1200" dirty="0" smtClean="0"/>
              <a:t>月頃を予定しています</a:t>
            </a:r>
            <a:endParaRPr kumimoji="1" lang="ja-JP" altLang="en-US" sz="1600" dirty="0"/>
          </a:p>
        </p:txBody>
      </p:sp>
      <p:grpSp>
        <p:nvGrpSpPr>
          <p:cNvPr id="12" name="グループ化 11"/>
          <p:cNvGrpSpPr/>
          <p:nvPr/>
        </p:nvGrpSpPr>
        <p:grpSpPr>
          <a:xfrm>
            <a:off x="487977" y="8458439"/>
            <a:ext cx="1451350" cy="403027"/>
            <a:chOff x="487977" y="8458439"/>
            <a:chExt cx="1451350" cy="403027"/>
          </a:xfrm>
        </p:grpSpPr>
        <p:sp>
          <p:nvSpPr>
            <p:cNvPr id="31" name="角丸四角形 30"/>
            <p:cNvSpPr/>
            <p:nvPr/>
          </p:nvSpPr>
          <p:spPr>
            <a:xfrm>
              <a:off x="518211" y="8458439"/>
              <a:ext cx="1416283" cy="40302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487977" y="8510426"/>
              <a:ext cx="1451350" cy="338554"/>
            </a:xfrm>
            <a:prstGeom prst="rect">
              <a:avLst/>
            </a:prstGeom>
            <a:noFill/>
          </p:spPr>
          <p:txBody>
            <a:bodyPr wrap="square" rtlCol="0">
              <a:spAutoFit/>
            </a:bodyPr>
            <a:lstStyle/>
            <a:p>
              <a:pPr algn="ctr"/>
              <a:r>
                <a:rPr kumimoji="1" lang="ja-JP" altLang="en-US" sz="1600" b="1" dirty="0" smtClean="0"/>
                <a:t>申請様式等</a:t>
              </a:r>
              <a:endParaRPr kumimoji="1" lang="ja-JP" altLang="en-US" sz="1600" b="1" dirty="0"/>
            </a:p>
          </p:txBody>
        </p:sp>
      </p:grpSp>
      <p:sp>
        <p:nvSpPr>
          <p:cNvPr id="33" name="大かっこ 32"/>
          <p:cNvSpPr/>
          <p:nvPr/>
        </p:nvSpPr>
        <p:spPr>
          <a:xfrm>
            <a:off x="346693" y="2249693"/>
            <a:ext cx="6139832" cy="1184741"/>
          </a:xfrm>
          <a:prstGeom prst="bracketPair">
            <a:avLst>
              <a:gd name="adj" fmla="val 789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34"/>
          <p:cNvSpPr txBox="1"/>
          <p:nvPr/>
        </p:nvSpPr>
        <p:spPr>
          <a:xfrm>
            <a:off x="487977" y="8428496"/>
            <a:ext cx="6092655" cy="1149033"/>
          </a:xfrm>
          <a:prstGeom prst="rect">
            <a:avLst/>
          </a:prstGeom>
          <a:noFill/>
        </p:spPr>
        <p:txBody>
          <a:bodyPr wrap="square" rtlCol="0">
            <a:spAutoFit/>
          </a:bodyPr>
          <a:lstStyle/>
          <a:p>
            <a:r>
              <a:rPr kumimoji="1" lang="ja-JP" altLang="en-US" sz="1600" dirty="0" smtClean="0"/>
              <a:t>　　　　　　　　　　　</a:t>
            </a:r>
            <a:r>
              <a:rPr kumimoji="1" lang="ja-JP" altLang="en-US" sz="1600" b="1" dirty="0" smtClean="0"/>
              <a:t>申請に必要な様式、手続き方法等</a:t>
            </a:r>
            <a:r>
              <a:rPr kumimoji="1" lang="ja-JP" altLang="en-US" sz="1600" b="1" dirty="0" smtClean="0"/>
              <a:t>は兵庫県の</a:t>
            </a:r>
            <a:endParaRPr kumimoji="1" lang="en-US" altLang="ja-JP" sz="1600" b="1" dirty="0" smtClean="0"/>
          </a:p>
          <a:p>
            <a:r>
              <a:rPr kumimoji="1" lang="ja-JP" altLang="en-US" sz="1600" b="1" dirty="0" smtClean="0"/>
              <a:t>　　　　　　　　　　　ホームページ</a:t>
            </a:r>
            <a:r>
              <a:rPr kumimoji="1" lang="ja-JP" altLang="en-US" sz="1600" b="1" dirty="0" smtClean="0"/>
              <a:t>に掲載しています</a:t>
            </a:r>
            <a:endParaRPr kumimoji="1" lang="en-US" altLang="ja-JP" sz="1600" b="1" dirty="0" smtClean="0"/>
          </a:p>
          <a:p>
            <a:r>
              <a:rPr lang="en-US" altLang="ja-JP" sz="1400" u="sng" dirty="0">
                <a:hlinkClick r:id="rId2"/>
              </a:rPr>
              <a:t>https://</a:t>
            </a:r>
            <a:r>
              <a:rPr lang="en-US" altLang="ja-JP" sz="1400" u="sng" dirty="0" smtClean="0">
                <a:hlinkClick r:id="rId2"/>
              </a:rPr>
              <a:t>web.pref.hyogo.lg.jp/sr07/chushokigyoshinzigyotenkaiouen.html</a:t>
            </a:r>
            <a:endParaRPr lang="en-US" altLang="ja-JP" sz="1400" u="sng" dirty="0" smtClean="0"/>
          </a:p>
          <a:p>
            <a:pPr>
              <a:lnSpc>
                <a:spcPts val="800"/>
              </a:lnSpc>
            </a:pPr>
            <a:endParaRPr kumimoji="1" lang="en-US" altLang="ja-JP" sz="1200" u="sng" dirty="0"/>
          </a:p>
          <a:p>
            <a:r>
              <a:rPr kumimoji="1" lang="ja-JP" altLang="en-US" sz="1600" b="1" dirty="0" smtClean="0"/>
              <a:t>　</a:t>
            </a:r>
            <a:r>
              <a:rPr kumimoji="1" lang="en-US" altLang="ja-JP" sz="1600" b="1" u="sng" dirty="0" smtClean="0"/>
              <a:t>※</a:t>
            </a:r>
            <a:r>
              <a:rPr kumimoji="1" lang="ja-JP" altLang="en-US" sz="1600" b="1" u="sng" dirty="0" smtClean="0"/>
              <a:t>詳細は公募要領をご確認ください</a:t>
            </a:r>
            <a:endParaRPr kumimoji="1" lang="ja-JP" altLang="en-US" sz="1600" b="1" u="sng" dirty="0"/>
          </a:p>
        </p:txBody>
      </p:sp>
      <p:sp>
        <p:nvSpPr>
          <p:cNvPr id="8" name="テキスト ボックス 7"/>
          <p:cNvSpPr txBox="1"/>
          <p:nvPr/>
        </p:nvSpPr>
        <p:spPr>
          <a:xfrm>
            <a:off x="4505325" y="84977"/>
            <a:ext cx="2127644" cy="338554"/>
          </a:xfrm>
          <a:prstGeom prst="rect">
            <a:avLst/>
          </a:prstGeom>
          <a:solidFill>
            <a:schemeClr val="bg1"/>
          </a:solidFill>
        </p:spPr>
        <p:txBody>
          <a:bodyPr wrap="square" rtlCol="0">
            <a:spAutoFit/>
          </a:bodyPr>
          <a:lstStyle/>
          <a:p>
            <a:pPr algn="ctr"/>
            <a:r>
              <a:rPr kumimoji="1" lang="ja-JP" altLang="en-US" sz="1600" dirty="0" smtClean="0">
                <a:latin typeface="HGSｺﾞｼｯｸE" panose="020B0900000000000000" pitchFamily="50" charset="-128"/>
                <a:ea typeface="HGSｺﾞｼｯｸE" panose="020B0900000000000000" pitchFamily="50" charset="-128"/>
              </a:rPr>
              <a:t>令和</a:t>
            </a:r>
            <a:r>
              <a:rPr kumimoji="1" lang="en-US" altLang="ja-JP" sz="1600" dirty="0" smtClean="0">
                <a:latin typeface="HGSｺﾞｼｯｸE" panose="020B0900000000000000" pitchFamily="50" charset="-128"/>
                <a:ea typeface="HGSｺﾞｼｯｸE" panose="020B0900000000000000" pitchFamily="50" charset="-128"/>
              </a:rPr>
              <a:t>4</a:t>
            </a:r>
            <a:r>
              <a:rPr kumimoji="1" lang="ja-JP" altLang="en-US" sz="1600" dirty="0" smtClean="0">
                <a:latin typeface="HGSｺﾞｼｯｸE" panose="020B0900000000000000" pitchFamily="50" charset="-128"/>
                <a:ea typeface="HGSｺﾞｼｯｸE" panose="020B0900000000000000" pitchFamily="50" charset="-128"/>
              </a:rPr>
              <a:t>年度第</a:t>
            </a:r>
            <a:r>
              <a:rPr kumimoji="1" lang="en-US" altLang="ja-JP" sz="1600" dirty="0" smtClean="0">
                <a:latin typeface="HGSｺﾞｼｯｸE" panose="020B0900000000000000" pitchFamily="50" charset="-128"/>
                <a:ea typeface="HGSｺﾞｼｯｸE" panose="020B0900000000000000" pitchFamily="50" charset="-128"/>
              </a:rPr>
              <a:t>1</a:t>
            </a:r>
            <a:r>
              <a:rPr kumimoji="1" lang="ja-JP" altLang="en-US" sz="1600" dirty="0" smtClean="0">
                <a:latin typeface="HGSｺﾞｼｯｸE" panose="020B0900000000000000" pitchFamily="50" charset="-128"/>
                <a:ea typeface="HGSｺﾞｼｯｸE" panose="020B0900000000000000" pitchFamily="50" charset="-128"/>
              </a:rPr>
              <a:t>回公募</a:t>
            </a:r>
            <a:endParaRPr kumimoji="1" lang="ja-JP" altLang="en-US" sz="1600" dirty="0">
              <a:latin typeface="HGSｺﾞｼｯｸE" panose="020B0900000000000000" pitchFamily="50" charset="-128"/>
              <a:ea typeface="HGSｺﾞｼｯｸE" panose="020B0900000000000000" pitchFamily="50" charset="-128"/>
            </a:endParaRPr>
          </a:p>
        </p:txBody>
      </p:sp>
      <p:sp>
        <p:nvSpPr>
          <p:cNvPr id="34" name="テキスト ボックス 33"/>
          <p:cNvSpPr txBox="1"/>
          <p:nvPr/>
        </p:nvSpPr>
        <p:spPr>
          <a:xfrm>
            <a:off x="1957816" y="1816326"/>
            <a:ext cx="2566559" cy="338554"/>
          </a:xfrm>
          <a:prstGeom prst="rect">
            <a:avLst/>
          </a:prstGeom>
          <a:noFill/>
        </p:spPr>
        <p:txBody>
          <a:bodyPr wrap="square" rtlCol="0">
            <a:spAutoFit/>
          </a:bodyPr>
          <a:lstStyle/>
          <a:p>
            <a:pPr>
              <a:spcAft>
                <a:spcPts val="600"/>
              </a:spcAft>
            </a:pPr>
            <a:r>
              <a:rPr lang="ja-JP" altLang="en-US" sz="1600" dirty="0"/>
              <a:t>次の①、②を満たす事業者</a:t>
            </a:r>
            <a:endParaRPr lang="en-US" altLang="ja-JP" sz="1600" dirty="0"/>
          </a:p>
        </p:txBody>
      </p:sp>
      <p:grpSp>
        <p:nvGrpSpPr>
          <p:cNvPr id="37" name="グループ化 36"/>
          <p:cNvGrpSpPr/>
          <p:nvPr/>
        </p:nvGrpSpPr>
        <p:grpSpPr>
          <a:xfrm>
            <a:off x="489494" y="7872135"/>
            <a:ext cx="1280214" cy="403027"/>
            <a:chOff x="469899" y="7890474"/>
            <a:chExt cx="1280214" cy="403027"/>
          </a:xfrm>
        </p:grpSpPr>
        <p:sp>
          <p:nvSpPr>
            <p:cNvPr id="38" name="角丸四角形 37"/>
            <p:cNvSpPr/>
            <p:nvPr/>
          </p:nvSpPr>
          <p:spPr>
            <a:xfrm>
              <a:off x="508313" y="7890474"/>
              <a:ext cx="1187137" cy="40302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469899" y="7918763"/>
              <a:ext cx="1280214" cy="338554"/>
            </a:xfrm>
            <a:prstGeom prst="rect">
              <a:avLst/>
            </a:prstGeom>
            <a:noFill/>
          </p:spPr>
          <p:txBody>
            <a:bodyPr wrap="square" rtlCol="0">
              <a:spAutoFit/>
            </a:bodyPr>
            <a:lstStyle/>
            <a:p>
              <a:pPr algn="ctr"/>
              <a:r>
                <a:rPr kumimoji="1" lang="ja-JP" altLang="en-US" sz="1600" b="1" dirty="0" smtClean="0"/>
                <a:t>申請窓口</a:t>
              </a:r>
              <a:endParaRPr kumimoji="1" lang="ja-JP" altLang="en-US" sz="1600" b="1" dirty="0"/>
            </a:p>
          </p:txBody>
        </p:sp>
      </p:grpSp>
      <p:sp>
        <p:nvSpPr>
          <p:cNvPr id="40" name="テキスト ボックス 39"/>
          <p:cNvSpPr txBox="1"/>
          <p:nvPr/>
        </p:nvSpPr>
        <p:spPr>
          <a:xfrm>
            <a:off x="1769850" y="7898747"/>
            <a:ext cx="2964075" cy="338554"/>
          </a:xfrm>
          <a:prstGeom prst="rect">
            <a:avLst/>
          </a:prstGeom>
          <a:noFill/>
        </p:spPr>
        <p:txBody>
          <a:bodyPr wrap="square" rtlCol="0">
            <a:spAutoFit/>
          </a:bodyPr>
          <a:lstStyle/>
          <a:p>
            <a:r>
              <a:rPr kumimoji="1" lang="ja-JP" altLang="en-US" sz="1600" b="1" dirty="0" smtClean="0"/>
              <a:t>お近くの商工会・商工会議所</a:t>
            </a:r>
            <a:endParaRPr kumimoji="1" lang="ja-JP" altLang="en-US" sz="1600" b="1" dirty="0"/>
          </a:p>
        </p:txBody>
      </p:sp>
      <p:grpSp>
        <p:nvGrpSpPr>
          <p:cNvPr id="18" name="グループ化 17"/>
          <p:cNvGrpSpPr/>
          <p:nvPr/>
        </p:nvGrpSpPr>
        <p:grpSpPr>
          <a:xfrm>
            <a:off x="528051" y="6660634"/>
            <a:ext cx="1187136" cy="403027"/>
            <a:chOff x="528051" y="6660634"/>
            <a:chExt cx="1187136" cy="403027"/>
          </a:xfrm>
        </p:grpSpPr>
        <p:sp>
          <p:nvSpPr>
            <p:cNvPr id="43" name="角丸四角形 42"/>
            <p:cNvSpPr/>
            <p:nvPr/>
          </p:nvSpPr>
          <p:spPr>
            <a:xfrm>
              <a:off x="528051" y="6660634"/>
              <a:ext cx="1187136" cy="40302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574781" y="6696873"/>
              <a:ext cx="1130508" cy="338554"/>
            </a:xfrm>
            <a:prstGeom prst="rect">
              <a:avLst/>
            </a:prstGeom>
            <a:noFill/>
          </p:spPr>
          <p:txBody>
            <a:bodyPr wrap="square" rtlCol="0">
              <a:spAutoFit/>
            </a:bodyPr>
            <a:lstStyle/>
            <a:p>
              <a:pPr algn="ctr"/>
              <a:r>
                <a:rPr kumimoji="1" lang="ja-JP" altLang="en-US" sz="1600" b="1" dirty="0" smtClean="0"/>
                <a:t>補助件数</a:t>
              </a:r>
              <a:endParaRPr kumimoji="1" lang="ja-JP" altLang="en-US" sz="1600" b="1" dirty="0"/>
            </a:p>
          </p:txBody>
        </p:sp>
      </p:grpSp>
      <p:sp>
        <p:nvSpPr>
          <p:cNvPr id="45" name="テキスト ボックス 44"/>
          <p:cNvSpPr txBox="1"/>
          <p:nvPr/>
        </p:nvSpPr>
        <p:spPr>
          <a:xfrm>
            <a:off x="1768581" y="6671207"/>
            <a:ext cx="4717943" cy="369332"/>
          </a:xfrm>
          <a:prstGeom prst="rect">
            <a:avLst/>
          </a:prstGeom>
          <a:noFill/>
        </p:spPr>
        <p:txBody>
          <a:bodyPr wrap="square" rtlCol="0">
            <a:spAutoFit/>
          </a:bodyPr>
          <a:lstStyle/>
          <a:p>
            <a:r>
              <a:rPr kumimoji="1" lang="ja-JP" altLang="en-US" sz="1600" dirty="0" smtClean="0"/>
              <a:t>３００件程度</a:t>
            </a:r>
            <a:r>
              <a:rPr lang="ja-JP" altLang="en-US" dirty="0"/>
              <a:t> </a:t>
            </a:r>
            <a:r>
              <a:rPr kumimoji="1" lang="en-US" altLang="ja-JP" sz="1200" dirty="0" smtClean="0"/>
              <a:t>※</a:t>
            </a:r>
            <a:r>
              <a:rPr kumimoji="1" lang="ja-JP" altLang="en-US" sz="1200" dirty="0" smtClean="0"/>
              <a:t>審査のうえ</a:t>
            </a:r>
            <a:r>
              <a:rPr kumimoji="1" lang="en-US" altLang="ja-JP" sz="1200" dirty="0" smtClean="0"/>
              <a:t>7</a:t>
            </a:r>
            <a:r>
              <a:rPr kumimoji="1" lang="ja-JP" altLang="en-US" sz="1200" dirty="0" smtClean="0"/>
              <a:t>月中旬に採択事業者を決定します</a:t>
            </a:r>
            <a:endParaRPr kumimoji="1" lang="ja-JP" altLang="en-US" dirty="0"/>
          </a:p>
        </p:txBody>
      </p:sp>
    </p:spTree>
    <p:extLst>
      <p:ext uri="{BB962C8B-B14F-4D97-AF65-F5344CB8AC3E}">
        <p14:creationId xmlns:p14="http://schemas.microsoft.com/office/powerpoint/2010/main" val="3908300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角丸四角形 1"/>
          <p:cNvSpPr/>
          <p:nvPr/>
        </p:nvSpPr>
        <p:spPr>
          <a:xfrm>
            <a:off x="298172" y="6107356"/>
            <a:ext cx="6212218" cy="1527395"/>
          </a:xfrm>
          <a:prstGeom prst="roundRect">
            <a:avLst>
              <a:gd name="adj" fmla="val 73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839037" y="190298"/>
            <a:ext cx="5179926" cy="400110"/>
          </a:xfrm>
          <a:prstGeom prst="rect">
            <a:avLst/>
          </a:prstGeom>
          <a:solidFill>
            <a:schemeClr val="bg1"/>
          </a:solidFill>
        </p:spPr>
        <p:txBody>
          <a:bodyPr wrap="square" rtlCol="0">
            <a:spAutoFit/>
          </a:bodyPr>
          <a:lstStyle/>
          <a:p>
            <a:pPr algn="ctr"/>
            <a:r>
              <a:rPr kumimoji="1" lang="ja-JP" altLang="en-US" sz="2000" b="1" dirty="0" smtClean="0"/>
              <a:t>中小企業新事業展開応援事業の活用イメージ</a:t>
            </a:r>
            <a:endParaRPr kumimoji="1" lang="ja-JP" altLang="en-US" sz="2000" b="1" dirty="0"/>
          </a:p>
        </p:txBody>
      </p:sp>
      <p:sp>
        <p:nvSpPr>
          <p:cNvPr id="7" name="角丸四角形 6"/>
          <p:cNvSpPr/>
          <p:nvPr/>
        </p:nvSpPr>
        <p:spPr>
          <a:xfrm>
            <a:off x="298171" y="838536"/>
            <a:ext cx="3011088" cy="1400722"/>
          </a:xfrm>
          <a:prstGeom prst="roundRect">
            <a:avLst>
              <a:gd name="adj" fmla="val 73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角丸四角形 7"/>
          <p:cNvSpPr/>
          <p:nvPr/>
        </p:nvSpPr>
        <p:spPr>
          <a:xfrm>
            <a:off x="501368" y="698697"/>
            <a:ext cx="1283890" cy="403027"/>
          </a:xfrm>
          <a:prstGeom prst="roundRect">
            <a:avLst/>
          </a:prstGeom>
          <a:solidFill>
            <a:srgbClr val="FF98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飲食業</a:t>
            </a:r>
            <a:endParaRPr kumimoji="1" lang="ja-JP" altLang="en-US" sz="2000" b="1" dirty="0"/>
          </a:p>
        </p:txBody>
      </p:sp>
      <p:sp>
        <p:nvSpPr>
          <p:cNvPr id="9" name="角丸四角形 8"/>
          <p:cNvSpPr/>
          <p:nvPr/>
        </p:nvSpPr>
        <p:spPr>
          <a:xfrm>
            <a:off x="3499301" y="825760"/>
            <a:ext cx="3011088" cy="1412086"/>
          </a:xfrm>
          <a:prstGeom prst="roundRect">
            <a:avLst>
              <a:gd name="adj" fmla="val 73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角丸四角形 11"/>
          <p:cNvSpPr/>
          <p:nvPr/>
        </p:nvSpPr>
        <p:spPr>
          <a:xfrm>
            <a:off x="3739412" y="698696"/>
            <a:ext cx="1283890" cy="403027"/>
          </a:xfrm>
          <a:prstGeom prst="roundRect">
            <a:avLst/>
          </a:prstGeom>
          <a:solidFill>
            <a:srgbClr val="FF98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飲食業</a:t>
            </a:r>
            <a:endParaRPr kumimoji="1" lang="ja-JP" altLang="en-US" sz="2000" b="1" dirty="0"/>
          </a:p>
        </p:txBody>
      </p:sp>
      <p:sp>
        <p:nvSpPr>
          <p:cNvPr id="13" name="テキスト ボックス 12"/>
          <p:cNvSpPr txBox="1"/>
          <p:nvPr/>
        </p:nvSpPr>
        <p:spPr>
          <a:xfrm>
            <a:off x="882579" y="1118834"/>
            <a:ext cx="1773534" cy="400110"/>
          </a:xfrm>
          <a:prstGeom prst="rect">
            <a:avLst/>
          </a:prstGeom>
          <a:noFill/>
        </p:spPr>
        <p:txBody>
          <a:bodyPr wrap="square" rtlCol="0">
            <a:spAutoFit/>
          </a:bodyPr>
          <a:lstStyle/>
          <a:p>
            <a:pPr algn="ctr"/>
            <a:r>
              <a:rPr kumimoji="1" lang="ja-JP" altLang="en-US" sz="2000" b="1" u="sng" dirty="0" smtClean="0"/>
              <a:t>弁当販売店</a:t>
            </a:r>
            <a:endParaRPr kumimoji="1" lang="en-US" altLang="ja-JP" sz="2000" b="1" u="sng" dirty="0" smtClean="0"/>
          </a:p>
        </p:txBody>
      </p:sp>
      <p:sp>
        <p:nvSpPr>
          <p:cNvPr id="14" name="テキスト ボックス 13"/>
          <p:cNvSpPr txBox="1"/>
          <p:nvPr/>
        </p:nvSpPr>
        <p:spPr>
          <a:xfrm>
            <a:off x="4381357" y="1125761"/>
            <a:ext cx="1208001" cy="400110"/>
          </a:xfrm>
          <a:prstGeom prst="rect">
            <a:avLst/>
          </a:prstGeom>
          <a:noFill/>
        </p:spPr>
        <p:txBody>
          <a:bodyPr wrap="square" rtlCol="0" anchor="ctr">
            <a:spAutoFit/>
          </a:bodyPr>
          <a:lstStyle/>
          <a:p>
            <a:pPr algn="ctr"/>
            <a:r>
              <a:rPr kumimoji="1" lang="ja-JP" altLang="en-US" sz="2000" b="1" u="sng" dirty="0" smtClean="0"/>
              <a:t>和食店</a:t>
            </a:r>
            <a:endParaRPr kumimoji="1" lang="en-US" altLang="ja-JP" sz="2000" b="1" u="sng" dirty="0" smtClean="0"/>
          </a:p>
        </p:txBody>
      </p:sp>
      <p:sp>
        <p:nvSpPr>
          <p:cNvPr id="15" name="テキスト ボックス 14"/>
          <p:cNvSpPr txBox="1"/>
          <p:nvPr/>
        </p:nvSpPr>
        <p:spPr>
          <a:xfrm>
            <a:off x="578205" y="1538523"/>
            <a:ext cx="2714991" cy="646331"/>
          </a:xfrm>
          <a:prstGeom prst="rect">
            <a:avLst/>
          </a:prstGeom>
          <a:noFill/>
        </p:spPr>
        <p:txBody>
          <a:bodyPr wrap="square" rtlCol="0">
            <a:spAutoFit/>
          </a:bodyPr>
          <a:lstStyle/>
          <a:p>
            <a:r>
              <a:rPr kumimoji="1" lang="ja-JP" altLang="en-US" dirty="0" smtClean="0"/>
              <a:t>　 </a:t>
            </a:r>
            <a:r>
              <a:rPr kumimoji="1" lang="ja-JP" altLang="en-US" b="1" dirty="0" smtClean="0"/>
              <a:t>高齢者向けの宅配</a:t>
            </a:r>
            <a:endParaRPr kumimoji="1" lang="en-US" altLang="ja-JP" b="1" dirty="0" smtClean="0"/>
          </a:p>
          <a:p>
            <a:r>
              <a:rPr kumimoji="1" lang="ja-JP" altLang="en-US" b="1" dirty="0" smtClean="0"/>
              <a:t>　 事業</a:t>
            </a:r>
            <a:r>
              <a:rPr kumimoji="1" lang="ja-JP" altLang="en-US" dirty="0" smtClean="0"/>
              <a:t>を開始</a:t>
            </a:r>
            <a:endParaRPr kumimoji="1" lang="ja-JP" altLang="en-US" dirty="0"/>
          </a:p>
        </p:txBody>
      </p:sp>
      <p:sp>
        <p:nvSpPr>
          <p:cNvPr id="16" name="右矢印 15"/>
          <p:cNvSpPr/>
          <p:nvPr/>
        </p:nvSpPr>
        <p:spPr>
          <a:xfrm>
            <a:off x="401128" y="1674907"/>
            <a:ext cx="350825" cy="304643"/>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856363" y="1531413"/>
            <a:ext cx="2714991" cy="646331"/>
          </a:xfrm>
          <a:prstGeom prst="rect">
            <a:avLst/>
          </a:prstGeom>
          <a:noFill/>
        </p:spPr>
        <p:txBody>
          <a:bodyPr wrap="square" rtlCol="0">
            <a:spAutoFit/>
          </a:bodyPr>
          <a:lstStyle/>
          <a:p>
            <a:r>
              <a:rPr kumimoji="1" lang="ja-JP" altLang="en-US" dirty="0" smtClean="0"/>
              <a:t>　</a:t>
            </a:r>
            <a:r>
              <a:rPr kumimoji="1" lang="ja-JP" altLang="en-US" b="1" dirty="0" smtClean="0"/>
              <a:t>和食に特化した</a:t>
            </a:r>
            <a:endParaRPr kumimoji="1" lang="en-US" altLang="ja-JP" b="1" dirty="0" smtClean="0"/>
          </a:p>
          <a:p>
            <a:r>
              <a:rPr kumimoji="1" lang="ja-JP" altLang="en-US" b="1" dirty="0" smtClean="0"/>
              <a:t>　料理教室事業</a:t>
            </a:r>
            <a:r>
              <a:rPr kumimoji="1" lang="ja-JP" altLang="en-US" dirty="0" smtClean="0"/>
              <a:t>に参入</a:t>
            </a:r>
            <a:endParaRPr kumimoji="1" lang="ja-JP" altLang="en-US" dirty="0"/>
          </a:p>
        </p:txBody>
      </p:sp>
      <p:sp>
        <p:nvSpPr>
          <p:cNvPr id="18" name="右矢印 17"/>
          <p:cNvSpPr/>
          <p:nvPr/>
        </p:nvSpPr>
        <p:spPr>
          <a:xfrm>
            <a:off x="3578513" y="1699993"/>
            <a:ext cx="350825" cy="304643"/>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298171" y="2442105"/>
            <a:ext cx="3011088" cy="1575552"/>
          </a:xfrm>
          <a:prstGeom prst="roundRect">
            <a:avLst>
              <a:gd name="adj" fmla="val 73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角丸四角形 19"/>
          <p:cNvSpPr/>
          <p:nvPr/>
        </p:nvSpPr>
        <p:spPr>
          <a:xfrm>
            <a:off x="3517758" y="2428619"/>
            <a:ext cx="3011088" cy="1588336"/>
          </a:xfrm>
          <a:prstGeom prst="roundRect">
            <a:avLst>
              <a:gd name="adj" fmla="val 73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角丸四角形 20"/>
          <p:cNvSpPr/>
          <p:nvPr/>
        </p:nvSpPr>
        <p:spPr>
          <a:xfrm>
            <a:off x="501368" y="2332581"/>
            <a:ext cx="1283890" cy="403027"/>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小売業</a:t>
            </a:r>
            <a:endParaRPr kumimoji="1" lang="ja-JP" altLang="en-US" sz="2000" b="1" dirty="0"/>
          </a:p>
        </p:txBody>
      </p:sp>
      <p:sp>
        <p:nvSpPr>
          <p:cNvPr id="23" name="テキスト ボックス 22"/>
          <p:cNvSpPr txBox="1"/>
          <p:nvPr/>
        </p:nvSpPr>
        <p:spPr>
          <a:xfrm>
            <a:off x="866821" y="2731310"/>
            <a:ext cx="1773534" cy="400110"/>
          </a:xfrm>
          <a:prstGeom prst="rect">
            <a:avLst/>
          </a:prstGeom>
          <a:noFill/>
        </p:spPr>
        <p:txBody>
          <a:bodyPr wrap="square" rtlCol="0">
            <a:spAutoFit/>
          </a:bodyPr>
          <a:lstStyle/>
          <a:p>
            <a:pPr algn="ctr"/>
            <a:r>
              <a:rPr kumimoji="1" lang="ja-JP" altLang="en-US" sz="2000" b="1" u="sng" dirty="0" smtClean="0"/>
              <a:t>書店</a:t>
            </a:r>
            <a:endParaRPr kumimoji="1" lang="en-US" altLang="ja-JP" sz="2000" b="1" u="sng" dirty="0" smtClean="0"/>
          </a:p>
        </p:txBody>
      </p:sp>
      <p:sp>
        <p:nvSpPr>
          <p:cNvPr id="25" name="角丸四角形 24"/>
          <p:cNvSpPr/>
          <p:nvPr/>
        </p:nvSpPr>
        <p:spPr>
          <a:xfrm>
            <a:off x="3746669" y="2332581"/>
            <a:ext cx="1283890" cy="403027"/>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小売業</a:t>
            </a:r>
            <a:endParaRPr kumimoji="1" lang="ja-JP" altLang="en-US" sz="2000" b="1" dirty="0"/>
          </a:p>
        </p:txBody>
      </p:sp>
      <p:sp>
        <p:nvSpPr>
          <p:cNvPr id="28" name="テキスト ボックス 27"/>
          <p:cNvSpPr txBox="1"/>
          <p:nvPr/>
        </p:nvSpPr>
        <p:spPr>
          <a:xfrm>
            <a:off x="731203" y="3093625"/>
            <a:ext cx="2714991" cy="923330"/>
          </a:xfrm>
          <a:prstGeom prst="rect">
            <a:avLst/>
          </a:prstGeom>
          <a:noFill/>
        </p:spPr>
        <p:txBody>
          <a:bodyPr wrap="square" rtlCol="0">
            <a:spAutoFit/>
          </a:bodyPr>
          <a:lstStyle/>
          <a:p>
            <a:r>
              <a:rPr kumimoji="1" lang="ja-JP" altLang="en-US" dirty="0" smtClean="0"/>
              <a:t>対面販売に加えて</a:t>
            </a:r>
            <a:r>
              <a:rPr kumimoji="1" lang="en-US" altLang="ja-JP" b="1" dirty="0" smtClean="0"/>
              <a:t>EC</a:t>
            </a:r>
          </a:p>
          <a:p>
            <a:r>
              <a:rPr kumimoji="1" lang="ja-JP" altLang="en-US" b="1" dirty="0" smtClean="0"/>
              <a:t>サイトを構築したネット</a:t>
            </a:r>
            <a:endParaRPr kumimoji="1" lang="en-US" altLang="ja-JP" b="1" dirty="0" smtClean="0"/>
          </a:p>
          <a:p>
            <a:r>
              <a:rPr kumimoji="1" lang="ja-JP" altLang="en-US" b="1" dirty="0" smtClean="0"/>
              <a:t>販売</a:t>
            </a:r>
            <a:r>
              <a:rPr kumimoji="1" lang="ja-JP" altLang="en-US" dirty="0" smtClean="0"/>
              <a:t>を開始</a:t>
            </a:r>
            <a:endParaRPr kumimoji="1" lang="ja-JP" altLang="en-US" dirty="0"/>
          </a:p>
        </p:txBody>
      </p:sp>
      <p:sp>
        <p:nvSpPr>
          <p:cNvPr id="29" name="右矢印 28"/>
          <p:cNvSpPr/>
          <p:nvPr/>
        </p:nvSpPr>
        <p:spPr>
          <a:xfrm>
            <a:off x="407999" y="3242702"/>
            <a:ext cx="350825" cy="304643"/>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4081084" y="2706577"/>
            <a:ext cx="1773534" cy="400110"/>
          </a:xfrm>
          <a:prstGeom prst="rect">
            <a:avLst/>
          </a:prstGeom>
          <a:noFill/>
        </p:spPr>
        <p:txBody>
          <a:bodyPr wrap="square" rtlCol="0">
            <a:spAutoFit/>
          </a:bodyPr>
          <a:lstStyle/>
          <a:p>
            <a:pPr algn="ctr"/>
            <a:r>
              <a:rPr kumimoji="1" lang="ja-JP" altLang="en-US" sz="2000" b="1" u="sng" dirty="0" smtClean="0"/>
              <a:t>衣服販売店</a:t>
            </a:r>
            <a:endParaRPr kumimoji="1" lang="en-US" altLang="ja-JP" sz="2000" b="1" u="sng" dirty="0" smtClean="0"/>
          </a:p>
        </p:txBody>
      </p:sp>
      <p:sp>
        <p:nvSpPr>
          <p:cNvPr id="31" name="テキスト ボックス 30"/>
          <p:cNvSpPr txBox="1"/>
          <p:nvPr/>
        </p:nvSpPr>
        <p:spPr>
          <a:xfrm>
            <a:off x="3879226" y="3093625"/>
            <a:ext cx="2714991" cy="646331"/>
          </a:xfrm>
          <a:prstGeom prst="rect">
            <a:avLst/>
          </a:prstGeom>
          <a:noFill/>
        </p:spPr>
        <p:txBody>
          <a:bodyPr wrap="square" rtlCol="0">
            <a:spAutoFit/>
          </a:bodyPr>
          <a:lstStyle/>
          <a:p>
            <a:r>
              <a:rPr kumimoji="1" lang="ja-JP" altLang="en-US" b="1" dirty="0" smtClean="0"/>
              <a:t>サブスクリプション形式のサービス事業</a:t>
            </a:r>
            <a:r>
              <a:rPr kumimoji="1" lang="ja-JP" altLang="en-US" dirty="0" smtClean="0"/>
              <a:t>に業態転換</a:t>
            </a:r>
            <a:endParaRPr kumimoji="1" lang="ja-JP" altLang="en-US" dirty="0"/>
          </a:p>
        </p:txBody>
      </p:sp>
      <p:sp>
        <p:nvSpPr>
          <p:cNvPr id="32" name="右矢印 31"/>
          <p:cNvSpPr/>
          <p:nvPr/>
        </p:nvSpPr>
        <p:spPr>
          <a:xfrm>
            <a:off x="3590328" y="3233085"/>
            <a:ext cx="350825" cy="304643"/>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311440" y="4285882"/>
            <a:ext cx="3011088" cy="1630532"/>
          </a:xfrm>
          <a:prstGeom prst="roundRect">
            <a:avLst>
              <a:gd name="adj" fmla="val 73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角丸四角形 23"/>
          <p:cNvSpPr/>
          <p:nvPr/>
        </p:nvSpPr>
        <p:spPr>
          <a:xfrm>
            <a:off x="501368" y="4116693"/>
            <a:ext cx="1587331" cy="403027"/>
          </a:xfrm>
          <a:prstGeom prst="roundRect">
            <a:avLst/>
          </a:prstGeom>
          <a:solidFill>
            <a:srgbClr val="CD2F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サービス業</a:t>
            </a:r>
            <a:endParaRPr kumimoji="1" lang="ja-JP" altLang="en-US" sz="2000" b="1" dirty="0"/>
          </a:p>
        </p:txBody>
      </p:sp>
      <p:sp>
        <p:nvSpPr>
          <p:cNvPr id="34" name="テキスト ボックス 33"/>
          <p:cNvSpPr txBox="1"/>
          <p:nvPr/>
        </p:nvSpPr>
        <p:spPr>
          <a:xfrm>
            <a:off x="916948" y="4512310"/>
            <a:ext cx="1773534" cy="400110"/>
          </a:xfrm>
          <a:prstGeom prst="rect">
            <a:avLst/>
          </a:prstGeom>
          <a:noFill/>
        </p:spPr>
        <p:txBody>
          <a:bodyPr wrap="square" rtlCol="0">
            <a:spAutoFit/>
          </a:bodyPr>
          <a:lstStyle/>
          <a:p>
            <a:pPr algn="ctr"/>
            <a:r>
              <a:rPr kumimoji="1" lang="ja-JP" altLang="en-US" sz="2000" b="1" u="sng" dirty="0" smtClean="0"/>
              <a:t>ヨガ教室</a:t>
            </a:r>
            <a:endParaRPr kumimoji="1" lang="en-US" altLang="ja-JP" sz="2000" b="1" u="sng" dirty="0" smtClean="0"/>
          </a:p>
        </p:txBody>
      </p:sp>
      <p:sp>
        <p:nvSpPr>
          <p:cNvPr id="35" name="テキスト ボックス 34"/>
          <p:cNvSpPr txBox="1"/>
          <p:nvPr/>
        </p:nvSpPr>
        <p:spPr>
          <a:xfrm>
            <a:off x="800833" y="4944269"/>
            <a:ext cx="2714991" cy="923330"/>
          </a:xfrm>
          <a:prstGeom prst="rect">
            <a:avLst/>
          </a:prstGeom>
          <a:noFill/>
        </p:spPr>
        <p:txBody>
          <a:bodyPr wrap="square" rtlCol="0">
            <a:spAutoFit/>
          </a:bodyPr>
          <a:lstStyle/>
          <a:p>
            <a:r>
              <a:rPr kumimoji="1" lang="ja-JP" altLang="en-US" dirty="0" smtClean="0"/>
              <a:t>密を回避するため、</a:t>
            </a:r>
            <a:endParaRPr kumimoji="1" lang="en-US" altLang="ja-JP" dirty="0" smtClean="0"/>
          </a:p>
          <a:p>
            <a:r>
              <a:rPr kumimoji="1" lang="ja-JP" altLang="en-US" b="1" dirty="0" smtClean="0"/>
              <a:t>オンライン形式の教室</a:t>
            </a:r>
            <a:endParaRPr kumimoji="1" lang="en-US" altLang="ja-JP" b="1" dirty="0" smtClean="0"/>
          </a:p>
          <a:p>
            <a:r>
              <a:rPr kumimoji="1" lang="ja-JP" altLang="en-US" dirty="0" smtClean="0"/>
              <a:t>運営を開始</a:t>
            </a:r>
            <a:endParaRPr kumimoji="1" lang="ja-JP" altLang="en-US" dirty="0"/>
          </a:p>
        </p:txBody>
      </p:sp>
      <p:sp>
        <p:nvSpPr>
          <p:cNvPr id="36" name="右矢印 35"/>
          <p:cNvSpPr/>
          <p:nvPr/>
        </p:nvSpPr>
        <p:spPr>
          <a:xfrm>
            <a:off x="407999" y="5238825"/>
            <a:ext cx="350825" cy="304643"/>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3512456" y="4273650"/>
            <a:ext cx="3011088" cy="1630532"/>
          </a:xfrm>
          <a:prstGeom prst="roundRect">
            <a:avLst>
              <a:gd name="adj" fmla="val 73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角丸四角形 37"/>
          <p:cNvSpPr/>
          <p:nvPr/>
        </p:nvSpPr>
        <p:spPr>
          <a:xfrm>
            <a:off x="3746670" y="4127515"/>
            <a:ext cx="1283890" cy="40302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製造業</a:t>
            </a:r>
            <a:endParaRPr kumimoji="1" lang="ja-JP" altLang="en-US" sz="2000" b="1" dirty="0"/>
          </a:p>
        </p:txBody>
      </p:sp>
      <p:sp>
        <p:nvSpPr>
          <p:cNvPr id="39" name="テキスト ボックス 38"/>
          <p:cNvSpPr txBox="1"/>
          <p:nvPr/>
        </p:nvSpPr>
        <p:spPr>
          <a:xfrm>
            <a:off x="3961678" y="4526824"/>
            <a:ext cx="2134324" cy="400110"/>
          </a:xfrm>
          <a:prstGeom prst="rect">
            <a:avLst/>
          </a:prstGeom>
          <a:noFill/>
        </p:spPr>
        <p:txBody>
          <a:bodyPr wrap="square" rtlCol="0">
            <a:spAutoFit/>
          </a:bodyPr>
          <a:lstStyle/>
          <a:p>
            <a:pPr algn="ctr"/>
            <a:r>
              <a:rPr kumimoji="1" lang="ja-JP" altLang="en-US" sz="2000" b="1" u="sng" dirty="0" smtClean="0"/>
              <a:t>伝統工芸品製造</a:t>
            </a:r>
            <a:endParaRPr kumimoji="1" lang="en-US" altLang="ja-JP" sz="2000" b="1" u="sng" dirty="0" smtClean="0"/>
          </a:p>
        </p:txBody>
      </p:sp>
      <p:sp>
        <p:nvSpPr>
          <p:cNvPr id="40" name="テキスト ボックス 39"/>
          <p:cNvSpPr txBox="1"/>
          <p:nvPr/>
        </p:nvSpPr>
        <p:spPr>
          <a:xfrm>
            <a:off x="3971578" y="4960820"/>
            <a:ext cx="2714991" cy="923330"/>
          </a:xfrm>
          <a:prstGeom prst="rect">
            <a:avLst/>
          </a:prstGeom>
          <a:noFill/>
        </p:spPr>
        <p:txBody>
          <a:bodyPr wrap="square" rtlCol="0">
            <a:spAutoFit/>
          </a:bodyPr>
          <a:lstStyle/>
          <a:p>
            <a:r>
              <a:rPr kumimoji="1" lang="ja-JP" altLang="en-US" dirty="0" smtClean="0"/>
              <a:t>百貨店での売上減少に</a:t>
            </a:r>
            <a:endParaRPr kumimoji="1" lang="en-US" altLang="ja-JP" dirty="0" smtClean="0"/>
          </a:p>
          <a:p>
            <a:r>
              <a:rPr kumimoji="1" lang="ja-JP" altLang="en-US" dirty="0" smtClean="0"/>
              <a:t>対応し、</a:t>
            </a:r>
            <a:r>
              <a:rPr kumimoji="1" lang="en-US" altLang="ja-JP" b="1" dirty="0" smtClean="0"/>
              <a:t>EC</a:t>
            </a:r>
            <a:r>
              <a:rPr kumimoji="1" lang="ja-JP" altLang="en-US" b="1" dirty="0" smtClean="0"/>
              <a:t>サイトでの</a:t>
            </a:r>
            <a:endParaRPr kumimoji="1" lang="en-US" altLang="ja-JP" b="1" dirty="0" smtClean="0"/>
          </a:p>
          <a:p>
            <a:r>
              <a:rPr kumimoji="1" lang="ja-JP" altLang="en-US" b="1" dirty="0" smtClean="0"/>
              <a:t>販売</a:t>
            </a:r>
            <a:r>
              <a:rPr kumimoji="1" lang="ja-JP" altLang="en-US" dirty="0" smtClean="0"/>
              <a:t>を開始</a:t>
            </a:r>
            <a:endParaRPr kumimoji="1" lang="ja-JP" altLang="en-US" dirty="0"/>
          </a:p>
        </p:txBody>
      </p:sp>
      <p:sp>
        <p:nvSpPr>
          <p:cNvPr id="42" name="角丸四角形 41"/>
          <p:cNvSpPr/>
          <p:nvPr/>
        </p:nvSpPr>
        <p:spPr>
          <a:xfrm>
            <a:off x="558028" y="5995841"/>
            <a:ext cx="2373858" cy="403027"/>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補助対象経費の例</a:t>
            </a:r>
            <a:endParaRPr kumimoji="1" lang="ja-JP" altLang="en-US" sz="2000" b="1" dirty="0">
              <a:solidFill>
                <a:schemeClr val="tx1"/>
              </a:solidFill>
            </a:endParaRPr>
          </a:p>
        </p:txBody>
      </p:sp>
      <p:sp>
        <p:nvSpPr>
          <p:cNvPr id="43" name="テキスト ボックス 42"/>
          <p:cNvSpPr txBox="1"/>
          <p:nvPr/>
        </p:nvSpPr>
        <p:spPr>
          <a:xfrm>
            <a:off x="459184" y="6471265"/>
            <a:ext cx="5700380" cy="1092607"/>
          </a:xfrm>
          <a:prstGeom prst="rect">
            <a:avLst/>
          </a:prstGeom>
          <a:noFill/>
        </p:spPr>
        <p:txBody>
          <a:bodyPr wrap="square" rtlCol="0">
            <a:spAutoFit/>
          </a:bodyPr>
          <a:lstStyle/>
          <a:p>
            <a:pPr>
              <a:lnSpc>
                <a:spcPts val="2600"/>
              </a:lnSpc>
            </a:pPr>
            <a:r>
              <a:rPr kumimoji="1" lang="ja-JP" altLang="en-US" dirty="0" smtClean="0"/>
              <a:t>建物改修費、設備導入費、システム導入費、広告宣伝費、</a:t>
            </a:r>
            <a:endParaRPr kumimoji="1" lang="en-US" altLang="ja-JP" dirty="0" smtClean="0"/>
          </a:p>
          <a:p>
            <a:pPr>
              <a:lnSpc>
                <a:spcPts val="2600"/>
              </a:lnSpc>
            </a:pPr>
            <a:r>
              <a:rPr kumimoji="1" lang="ja-JP" altLang="en-US" dirty="0" smtClean="0"/>
              <a:t>販売促進費、クラウドサービス利用費、開発費、委託費、</a:t>
            </a:r>
            <a:endParaRPr kumimoji="1" lang="en-US" altLang="ja-JP" dirty="0" smtClean="0"/>
          </a:p>
          <a:p>
            <a:pPr>
              <a:lnSpc>
                <a:spcPts val="2600"/>
              </a:lnSpc>
            </a:pPr>
            <a:r>
              <a:rPr kumimoji="1" lang="ja-JP" altLang="en-US" dirty="0" smtClean="0"/>
              <a:t>専門家謝金　　など</a:t>
            </a:r>
            <a:endParaRPr kumimoji="1" lang="ja-JP" altLang="en-US" dirty="0"/>
          </a:p>
        </p:txBody>
      </p:sp>
      <p:sp>
        <p:nvSpPr>
          <p:cNvPr id="44" name="右矢印 43"/>
          <p:cNvSpPr/>
          <p:nvPr/>
        </p:nvSpPr>
        <p:spPr>
          <a:xfrm>
            <a:off x="3610853" y="5255213"/>
            <a:ext cx="350825" cy="304643"/>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257649" y="7869711"/>
            <a:ext cx="6336218" cy="1899260"/>
          </a:xfrm>
          <a:prstGeom prst="roundRect">
            <a:avLst>
              <a:gd name="adj" fmla="val 10553"/>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369135" y="8067451"/>
            <a:ext cx="6202219" cy="1600438"/>
          </a:xfrm>
          <a:prstGeom prst="rect">
            <a:avLst/>
          </a:prstGeom>
          <a:noFill/>
          <a:ln>
            <a:noFill/>
          </a:ln>
        </p:spPr>
        <p:txBody>
          <a:bodyPr wrap="square" rtlCol="0">
            <a:spAutoFit/>
          </a:bodyPr>
          <a:lstStyle/>
          <a:p>
            <a:r>
              <a:rPr kumimoji="1" lang="ja-JP" altLang="en-US" dirty="0" smtClean="0"/>
              <a:t>お問い合わせは、県またはお近くの商工会・商工会議所まで！</a:t>
            </a:r>
            <a:endParaRPr kumimoji="1" lang="en-US" altLang="ja-JP" dirty="0" smtClean="0"/>
          </a:p>
          <a:p>
            <a:r>
              <a:rPr kumimoji="1" lang="ja-JP" altLang="en-US" b="1" dirty="0" smtClean="0"/>
              <a:t>兵庫県産業労働部地域経済課商業活性化班</a:t>
            </a:r>
            <a:endParaRPr kumimoji="1" lang="en-US" altLang="ja-JP" b="1" dirty="0" smtClean="0"/>
          </a:p>
          <a:p>
            <a:r>
              <a:rPr lang="ja-JP" altLang="en-US" dirty="0" smtClean="0"/>
              <a:t>　</a:t>
            </a:r>
            <a:r>
              <a:rPr lang="en-US" altLang="ja-JP" dirty="0" smtClean="0"/>
              <a:t>TEL:078-341-7711</a:t>
            </a:r>
            <a:r>
              <a:rPr lang="ja-JP" altLang="en-US" dirty="0" smtClean="0"/>
              <a:t>（内線</a:t>
            </a:r>
            <a:r>
              <a:rPr lang="en-US" altLang="ja-JP" dirty="0" smtClean="0"/>
              <a:t>3564</a:t>
            </a:r>
            <a:r>
              <a:rPr lang="ja-JP" altLang="en-US" dirty="0" smtClean="0"/>
              <a:t>）</a:t>
            </a:r>
            <a:endParaRPr lang="en-US" altLang="ja-JP" dirty="0" smtClean="0"/>
          </a:p>
          <a:p>
            <a:pPr>
              <a:lnSpc>
                <a:spcPts val="1000"/>
              </a:lnSpc>
            </a:pPr>
            <a:endParaRPr kumimoji="1" lang="en-US" altLang="ja-JP" b="1" dirty="0" smtClean="0"/>
          </a:p>
          <a:p>
            <a:r>
              <a:rPr kumimoji="1" lang="ja-JP" altLang="en-US" b="1" dirty="0" smtClean="0"/>
              <a:t>商工会</a:t>
            </a:r>
            <a:r>
              <a:rPr kumimoji="1" lang="ja-JP" altLang="en-US" b="1" dirty="0" smtClean="0"/>
              <a:t>・商工</a:t>
            </a:r>
            <a:r>
              <a:rPr kumimoji="1" lang="ja-JP" altLang="en-US" b="1" dirty="0" smtClean="0"/>
              <a:t>会議所　</a:t>
            </a:r>
            <a:r>
              <a:rPr kumimoji="1" lang="en-US" altLang="ja-JP" sz="1400" dirty="0" smtClean="0"/>
              <a:t>※</a:t>
            </a:r>
            <a:r>
              <a:rPr kumimoji="1" lang="ja-JP" altLang="en-US" sz="1400" dirty="0" smtClean="0"/>
              <a:t>連絡先一覧を下記ＵＲＬに掲載しています</a:t>
            </a:r>
            <a:endParaRPr kumimoji="1" lang="en-US" altLang="ja-JP" sz="1600" dirty="0" smtClean="0"/>
          </a:p>
          <a:p>
            <a:r>
              <a:rPr lang="en-US" altLang="ja-JP" sz="1600" dirty="0">
                <a:hlinkClick r:id="rId2"/>
              </a:rPr>
              <a:t>https://</a:t>
            </a:r>
            <a:r>
              <a:rPr lang="en-US" altLang="ja-JP" sz="1600" dirty="0" smtClean="0">
                <a:hlinkClick r:id="rId2"/>
              </a:rPr>
              <a:t>web.pref.hyogo.lg.jp/sr07/chushokigyosiensinseisaki.html</a:t>
            </a:r>
            <a:endParaRPr lang="en-US" altLang="ja-JP" sz="1600" dirty="0"/>
          </a:p>
        </p:txBody>
      </p:sp>
    </p:spTree>
    <p:extLst>
      <p:ext uri="{BB962C8B-B14F-4D97-AF65-F5344CB8AC3E}">
        <p14:creationId xmlns:p14="http://schemas.microsoft.com/office/powerpoint/2010/main" val="740098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7090F9A2-D109-462B-B91A-2667550417A5}" vid="{B991538F-0ED9-453A-80F4-7384A1EC523F}"/>
    </a:ext>
  </a:extLst>
</a:theme>
</file>

<file path=docProps/app.xml><?xml version="1.0" encoding="utf-8"?>
<Properties xmlns="http://schemas.openxmlformats.org/officeDocument/2006/extended-properties" xmlns:vt="http://schemas.openxmlformats.org/officeDocument/2006/docPropsVTypes">
  <Template>blank</Template>
  <TotalTime>442</TotalTime>
  <Words>325</Words>
  <Application>Microsoft Office PowerPoint</Application>
  <PresentationFormat>A4 210 x 297 mm</PresentationFormat>
  <Paragraphs>75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HGSｺﾞｼｯｸE</vt:lpstr>
      <vt:lpstr>ＭＳ Ｐゴシック</vt:lpstr>
      <vt:lpstr>ＭＳ ゴシック</vt:lpstr>
      <vt:lpstr>Arial</vt:lpstr>
      <vt:lpstr>Arial Black</vt:lpstr>
      <vt:lpstr>Times New Roman</vt:lpstr>
      <vt:lpstr>Office テーマ</vt:lpstr>
      <vt:lpstr>PowerPoint プレゼンテーション</vt:lpstr>
      <vt:lpstr>PowerPoint プレゼンテーション</vt:lpstr>
    </vt:vector>
  </TitlesOfParts>
  <Company>兵庫県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橋本　沙耶加</dc:creator>
  <cp:lastModifiedBy>近藤　明宏</cp:lastModifiedBy>
  <cp:revision>47</cp:revision>
  <cp:lastPrinted>2022-04-19T08:45:11Z</cp:lastPrinted>
  <dcterms:created xsi:type="dcterms:W3CDTF">2021-06-25T05:20:46Z</dcterms:created>
  <dcterms:modified xsi:type="dcterms:W3CDTF">2022-04-19T08:45:59Z</dcterms:modified>
</cp:coreProperties>
</file>